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oboto"/>
      <p:regular r:id="rId22"/>
      <p:bold r:id="rId23"/>
      <p:italic r:id="rId24"/>
      <p:boldItalic r:id="rId25"/>
    </p:embeddedFont>
    <p:embeddedFont>
      <p:font typeface="PT Sans Narrow"/>
      <p:regular r:id="rId26"/>
      <p:bold r:id="rId27"/>
    </p:embeddedFont>
    <p:embeddedFont>
      <p:font typeface="Montserrat"/>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13CB07-FB44-4837-80CD-81C2FC07F266}">
  <a:tblStyle styleId="{8D13CB07-FB44-4837-80CD-81C2FC07F26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regular.fntdata"/><Relationship Id="rId21" Type="http://schemas.openxmlformats.org/officeDocument/2006/relationships/slide" Target="slides/slide15.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TSansNarrow-regular.fntdata"/><Relationship Id="rId25" Type="http://schemas.openxmlformats.org/officeDocument/2006/relationships/font" Target="fonts/Roboto-boldItalic.fntdata"/><Relationship Id="rId28" Type="http://schemas.openxmlformats.org/officeDocument/2006/relationships/font" Target="fonts/Montserrat-regular.fntdata"/><Relationship Id="rId27" Type="http://schemas.openxmlformats.org/officeDocument/2006/relationships/font" Target="fonts/PTSansNarrow-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5.xml"/><Relationship Id="rId33" Type="http://schemas.openxmlformats.org/officeDocument/2006/relationships/font" Target="fonts/OpenSans-bold.fntdata"/><Relationship Id="rId10" Type="http://schemas.openxmlformats.org/officeDocument/2006/relationships/slide" Target="slides/slide4.xml"/><Relationship Id="rId32" Type="http://schemas.openxmlformats.org/officeDocument/2006/relationships/font" Target="fonts/OpenSans-regular.fntdata"/><Relationship Id="rId13" Type="http://schemas.openxmlformats.org/officeDocument/2006/relationships/slide" Target="slides/slide7.xml"/><Relationship Id="rId35" Type="http://schemas.openxmlformats.org/officeDocument/2006/relationships/font" Target="fonts/OpenSans-boldItalic.fntdata"/><Relationship Id="rId12" Type="http://schemas.openxmlformats.org/officeDocument/2006/relationships/slide" Target="slides/slide6.xml"/><Relationship Id="rId34" Type="http://schemas.openxmlformats.org/officeDocument/2006/relationships/font" Target="fonts/OpenSans-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6.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ianisa.com/aplikasi-presentasi-android-terbaik/" TargetMode="External"/><Relationship Id="rId3" Type="http://schemas.openxmlformats.org/officeDocument/2006/relationships/hyperlink" Target="https://dianisa.com/aplikasi-email-android-terbaik/" TargetMode="External"/><Relationship Id="rId4" Type="http://schemas.openxmlformats.org/officeDocument/2006/relationships/hyperlink" Target="https://dianisa.com/aplikasi-video-call-pc-mac-terbaik/" TargetMode="External"/><Relationship Id="rId5" Type="http://schemas.openxmlformats.org/officeDocument/2006/relationships/hyperlink" Target="https://dianisa.com/quotes-motivasi-bill-gates/" TargetMode="External"/><Relationship Id="rId6" Type="http://schemas.openxmlformats.org/officeDocument/2006/relationships/hyperlink" Target="https://dianisa.com/desktop/" TargetMode="External"/><Relationship Id="rId7" Type="http://schemas.openxmlformats.org/officeDocument/2006/relationships/hyperlink" Target="https://dianisa.com/pengertian-sistem-operasi/" TargetMode="External"/><Relationship Id="rId8" Type="http://schemas.openxmlformats.org/officeDocument/2006/relationships/hyperlink" Target="https://dianisa.com/tag/android/"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401a09a76a_5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401a09a76a_5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401a09a76a_5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401a09a76a_5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401a09a76a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401a09a76a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b="1" lang="id" sz="1200">
                <a:solidFill>
                  <a:srgbClr val="695D46"/>
                </a:solidFill>
                <a:latin typeface="Times"/>
                <a:ea typeface="Times"/>
                <a:cs typeface="Times"/>
                <a:sym typeface="Times"/>
              </a:rPr>
              <a:t>Biaya</a:t>
            </a:r>
            <a:endParaRPr b="1" sz="1200">
              <a:solidFill>
                <a:srgbClr val="695D46"/>
              </a:solidFill>
              <a:latin typeface="Times"/>
              <a:ea typeface="Times"/>
              <a:cs typeface="Times"/>
              <a:sym typeface="Times"/>
            </a:endParaRPr>
          </a:p>
          <a:p>
            <a:pPr indent="0" lvl="0" marL="0" rtl="0" algn="just">
              <a:lnSpc>
                <a:spcPct val="150000"/>
              </a:lnSpc>
              <a:spcBef>
                <a:spcPts val="0"/>
              </a:spcBef>
              <a:spcAft>
                <a:spcPts val="0"/>
              </a:spcAft>
              <a:buClr>
                <a:schemeClr val="dk1"/>
              </a:buClr>
              <a:buSzPts val="1100"/>
              <a:buFont typeface="Arial"/>
              <a:buNone/>
            </a:pPr>
            <a:r>
              <a:rPr lang="id" sz="1200">
                <a:solidFill>
                  <a:srgbClr val="695D46"/>
                </a:solidFill>
                <a:latin typeface="Times"/>
                <a:ea typeface="Times"/>
                <a:cs typeface="Times"/>
                <a:sym typeface="Times"/>
              </a:rPr>
              <a:t>Office 2019 adalah pembelian sekali atau bayar biaya sekali seumur hidup, tidak seperti Microsoft 365 di mana Anda harus membayar biaya berlangganan setiap bulan atau setiap tahun jika ingin lebih hemat.</a:t>
            </a:r>
            <a:endParaRPr sz="1200">
              <a:solidFill>
                <a:srgbClr val="695D46"/>
              </a:solidFill>
              <a:latin typeface="Times"/>
              <a:ea typeface="Times"/>
              <a:cs typeface="Times"/>
              <a:sym typeface="Times"/>
            </a:endParaRPr>
          </a:p>
          <a:p>
            <a:pPr indent="0" lvl="0" marL="0" rtl="0" algn="just">
              <a:lnSpc>
                <a:spcPct val="150000"/>
              </a:lnSpc>
              <a:spcBef>
                <a:spcPts val="0"/>
              </a:spcBef>
              <a:spcAft>
                <a:spcPts val="0"/>
              </a:spcAft>
              <a:buClr>
                <a:schemeClr val="dk1"/>
              </a:buClr>
              <a:buSzPts val="1100"/>
              <a:buFont typeface="Arial"/>
              <a:buNone/>
            </a:pPr>
            <a:r>
              <a:rPr b="1" lang="id" sz="1200">
                <a:solidFill>
                  <a:srgbClr val="695D46"/>
                </a:solidFill>
                <a:latin typeface="Times"/>
                <a:ea typeface="Times"/>
                <a:cs typeface="Times"/>
                <a:sym typeface="Times"/>
              </a:rPr>
              <a:t>Aplikasi Office</a:t>
            </a:r>
            <a:endParaRPr b="1" sz="1200">
              <a:solidFill>
                <a:srgbClr val="695D46"/>
              </a:solidFill>
              <a:latin typeface="Times"/>
              <a:ea typeface="Times"/>
              <a:cs typeface="Times"/>
              <a:sym typeface="Times"/>
            </a:endParaRPr>
          </a:p>
          <a:p>
            <a:pPr indent="0" lvl="0" marL="0" rtl="0" algn="just">
              <a:lnSpc>
                <a:spcPct val="150000"/>
              </a:lnSpc>
              <a:spcBef>
                <a:spcPts val="0"/>
              </a:spcBef>
              <a:spcAft>
                <a:spcPts val="0"/>
              </a:spcAft>
              <a:buClr>
                <a:schemeClr val="dk1"/>
              </a:buClr>
              <a:buSzPts val="1100"/>
              <a:buFont typeface="Arial"/>
              <a:buNone/>
            </a:pPr>
            <a:r>
              <a:rPr lang="id" sz="1200">
                <a:solidFill>
                  <a:srgbClr val="695D46"/>
                </a:solidFill>
                <a:latin typeface="Times"/>
                <a:ea typeface="Times"/>
                <a:cs typeface="Times"/>
                <a:sym typeface="Times"/>
              </a:rPr>
              <a:t>Di Office 2019 Anda mendapatkan aplikasi Office seperti Excel, Word, dan PowerPoint, sementara di Microsoft 365 Anda dapat itu semua ditambah dengan Outlook. Anda akan selalu memiliki fitur, peralatan baru, pembaruan keamanan, dan perbaikan bug terkini. Pengguna PC juga mendapatkan Access dan Publisher.</a:t>
            </a:r>
            <a:endParaRPr sz="1200">
              <a:solidFill>
                <a:srgbClr val="695D46"/>
              </a:solidFill>
              <a:latin typeface="Times"/>
              <a:ea typeface="Times"/>
              <a:cs typeface="Times"/>
              <a:sym typeface="Times"/>
            </a:endParaRPr>
          </a:p>
          <a:p>
            <a:pPr indent="0" lvl="0" marL="0" rtl="0" algn="just">
              <a:lnSpc>
                <a:spcPct val="150000"/>
              </a:lnSpc>
              <a:spcBef>
                <a:spcPts val="0"/>
              </a:spcBef>
              <a:spcAft>
                <a:spcPts val="0"/>
              </a:spcAft>
              <a:buNone/>
            </a:pPr>
            <a:r>
              <a:rPr b="1" lang="id" sz="1200">
                <a:solidFill>
                  <a:srgbClr val="695D46"/>
                </a:solidFill>
                <a:latin typeface="Times"/>
                <a:ea typeface="Times"/>
                <a:cs typeface="Times"/>
                <a:sym typeface="Times"/>
              </a:rPr>
              <a:t>Pembaruan Fitur</a:t>
            </a:r>
            <a:endParaRPr b="1" sz="1200">
              <a:solidFill>
                <a:srgbClr val="695D46"/>
              </a:solidFill>
              <a:latin typeface="Times"/>
              <a:ea typeface="Times"/>
              <a:cs typeface="Times"/>
              <a:sym typeface="Times"/>
            </a:endParaRPr>
          </a:p>
          <a:p>
            <a:pPr indent="0" lvl="0" marL="0" rtl="0" algn="just">
              <a:lnSpc>
                <a:spcPct val="150000"/>
              </a:lnSpc>
              <a:spcBef>
                <a:spcPts val="0"/>
              </a:spcBef>
              <a:spcAft>
                <a:spcPts val="0"/>
              </a:spcAft>
              <a:buNone/>
            </a:pPr>
            <a:r>
              <a:rPr lang="id" sz="1200">
                <a:solidFill>
                  <a:srgbClr val="695D46"/>
                </a:solidFill>
                <a:latin typeface="Times"/>
                <a:ea typeface="Times"/>
                <a:cs typeface="Times"/>
                <a:sym typeface="Times"/>
              </a:rPr>
              <a:t>Di Office 2019, pembaruan keamanan disertakan, tetapi Anda tidak akan mendapatkan fitur baru. Pemutakhiran ke rilis utama tidak disertakan. Sementara dengan Microsoft 365, versi Office Anda akan selalu ditingkatkan. Anda akan mendapatkan semua fitur dan pembaruan terkini, serta perbaikan bug dan pembaruan keamanan terkini.</a:t>
            </a:r>
            <a:endParaRPr sz="1200">
              <a:solidFill>
                <a:srgbClr val="695D46"/>
              </a:solidFill>
              <a:latin typeface="Times"/>
              <a:ea typeface="Times"/>
              <a:cs typeface="Times"/>
              <a:sym typeface="Times"/>
            </a:endParaRPr>
          </a:p>
          <a:p>
            <a:pPr indent="0" lvl="0" marL="0" rtl="0" algn="l">
              <a:lnSpc>
                <a:spcPct val="115000"/>
              </a:lnSpc>
              <a:spcBef>
                <a:spcPts val="0"/>
              </a:spcBef>
              <a:spcAft>
                <a:spcPts val="0"/>
              </a:spcAft>
              <a:buNone/>
            </a:pPr>
            <a:r>
              <a:rPr b="1" lang="id" sz="1200">
                <a:solidFill>
                  <a:srgbClr val="695D46"/>
                </a:solidFill>
                <a:latin typeface="Times"/>
                <a:ea typeface="Times"/>
                <a:cs typeface="Times"/>
                <a:sym typeface="Times"/>
              </a:rPr>
              <a:t>Fleksibilitas</a:t>
            </a:r>
            <a:endParaRPr b="1" sz="1200">
              <a:solidFill>
                <a:srgbClr val="695D46"/>
              </a:solidFill>
              <a:latin typeface="Times"/>
              <a:ea typeface="Times"/>
              <a:cs typeface="Times"/>
              <a:sym typeface="Times"/>
            </a:endParaRPr>
          </a:p>
          <a:p>
            <a:pPr indent="0" lvl="0" marL="0" rtl="0" algn="l">
              <a:lnSpc>
                <a:spcPct val="115000"/>
              </a:lnSpc>
              <a:spcBef>
                <a:spcPts val="1200"/>
              </a:spcBef>
              <a:spcAft>
                <a:spcPts val="0"/>
              </a:spcAft>
              <a:buNone/>
            </a:pPr>
            <a:r>
              <a:rPr lang="id" sz="1200">
                <a:solidFill>
                  <a:srgbClr val="695D46"/>
                </a:solidFill>
                <a:latin typeface="Times"/>
                <a:ea typeface="Times"/>
                <a:cs typeface="Times"/>
                <a:sym typeface="Times"/>
              </a:rPr>
              <a:t>Di Office 2019, skema pembelian satu kali yang dapat diinstal di PC atau Mac. Sementara dengan Microsoft 365, Anda dapat menginstal Microsoft 365 di semua perangkat dan masuk ke 5 perangkat sekaligus. Artinya, Office dapat digunakan di mana saja pada perangkat apa pun, termasuk PC, Mac, tablet, dan telepon. Anda juga dapat berbagi langganan hingga dengan lima orang.</a:t>
            </a:r>
            <a:endParaRPr sz="1200">
              <a:solidFill>
                <a:srgbClr val="695D46"/>
              </a:solidFill>
              <a:latin typeface="Times"/>
              <a:ea typeface="Times"/>
              <a:cs typeface="Times"/>
              <a:sym typeface="Times"/>
            </a:endParaRPr>
          </a:p>
          <a:p>
            <a:pPr indent="0" lvl="0" marL="0" rtl="0" algn="l">
              <a:lnSpc>
                <a:spcPct val="115000"/>
              </a:lnSpc>
              <a:spcBef>
                <a:spcPts val="1200"/>
              </a:spcBef>
              <a:spcAft>
                <a:spcPts val="0"/>
              </a:spcAft>
              <a:buNone/>
            </a:pPr>
            <a:r>
              <a:rPr b="1" lang="id" sz="1200">
                <a:solidFill>
                  <a:srgbClr val="695D46"/>
                </a:solidFill>
                <a:latin typeface="Times"/>
                <a:ea typeface="Times"/>
                <a:cs typeface="Times"/>
                <a:sym typeface="Times"/>
              </a:rPr>
              <a:t>Fitur tingkat lanjut di tablet dan telepon</a:t>
            </a:r>
            <a:endParaRPr b="1" sz="1200">
              <a:solidFill>
                <a:srgbClr val="695D46"/>
              </a:solidFill>
              <a:latin typeface="Times"/>
              <a:ea typeface="Times"/>
              <a:cs typeface="Times"/>
              <a:sym typeface="Times"/>
            </a:endParaRPr>
          </a:p>
          <a:p>
            <a:pPr indent="0" lvl="0" marL="0" rtl="0" algn="l">
              <a:lnSpc>
                <a:spcPct val="115000"/>
              </a:lnSpc>
              <a:spcBef>
                <a:spcPts val="1200"/>
              </a:spcBef>
              <a:spcAft>
                <a:spcPts val="0"/>
              </a:spcAft>
              <a:buNone/>
            </a:pPr>
            <a:r>
              <a:rPr lang="id" sz="1200">
                <a:solidFill>
                  <a:srgbClr val="695D46"/>
                </a:solidFill>
                <a:latin typeface="Times"/>
                <a:ea typeface="Times"/>
                <a:cs typeface="Times"/>
                <a:sym typeface="Times"/>
              </a:rPr>
              <a:t>Di Office 2019, Anda bisa instal aplikasi seluler gratis dan dapatkan fitur pengeditan dasar di tablet atau ponsel dengan layar di bawah 10,1 inci. Sementara dengan Microsoft 365 Anda bisa instal aplikasi seluler gratis dan dapatkan fitur tambahan ketika masuk ke aplikasi Office di perangkat Anda.</a:t>
            </a:r>
            <a:endParaRPr sz="1200">
              <a:solidFill>
                <a:srgbClr val="695D46"/>
              </a:solidFill>
              <a:latin typeface="Times"/>
              <a:ea typeface="Times"/>
              <a:cs typeface="Times"/>
              <a:sym typeface="Times"/>
            </a:endParaRPr>
          </a:p>
          <a:p>
            <a:pPr indent="0" lvl="0" marL="0" rtl="0" algn="l">
              <a:lnSpc>
                <a:spcPct val="115000"/>
              </a:lnSpc>
              <a:spcBef>
                <a:spcPts val="1200"/>
              </a:spcBef>
              <a:spcAft>
                <a:spcPts val="0"/>
              </a:spcAft>
              <a:buNone/>
            </a:pPr>
            <a:r>
              <a:rPr b="1" lang="id" sz="1200">
                <a:solidFill>
                  <a:srgbClr val="695D46"/>
                </a:solidFill>
                <a:latin typeface="Times"/>
                <a:ea typeface="Times"/>
                <a:cs typeface="Times"/>
                <a:sym typeface="Times"/>
              </a:rPr>
              <a:t>Penyimpanan online ekstra</a:t>
            </a:r>
            <a:endParaRPr b="1" sz="1200">
              <a:solidFill>
                <a:srgbClr val="695D46"/>
              </a:solidFill>
              <a:latin typeface="Times"/>
              <a:ea typeface="Times"/>
              <a:cs typeface="Times"/>
              <a:sym typeface="Times"/>
            </a:endParaRPr>
          </a:p>
          <a:p>
            <a:pPr indent="0" lvl="0" marL="0" rtl="0" algn="l">
              <a:lnSpc>
                <a:spcPct val="115000"/>
              </a:lnSpc>
              <a:spcBef>
                <a:spcPts val="1200"/>
              </a:spcBef>
              <a:spcAft>
                <a:spcPts val="1200"/>
              </a:spcAft>
              <a:buClr>
                <a:schemeClr val="dk1"/>
              </a:buClr>
              <a:buSzPts val="1100"/>
              <a:buFont typeface="Arial"/>
              <a:buNone/>
            </a:pPr>
            <a:r>
              <a:rPr lang="id" sz="1200">
                <a:solidFill>
                  <a:srgbClr val="695D46"/>
                </a:solidFill>
                <a:latin typeface="Times"/>
                <a:ea typeface="Times"/>
                <a:cs typeface="Times"/>
                <a:sym typeface="Times"/>
              </a:rPr>
              <a:t>Karena Office 2019 adalah non-cloud, maka tidak ada fitur penyimpanan online ekstra. Sementara dengan Microsoft 365 Anda bisa simpan file dengan aman di awan dan akses file dari mana saja. Anda bisa mendapatkan 1 TB penyimpanan cloud OneDrive per pengguna, hingga untuk 6 pengguna, termasuk Anda sendiri.</a:t>
            </a:r>
            <a:endParaRPr sz="1200">
              <a:solidFill>
                <a:srgbClr val="695D46"/>
              </a:solidFill>
              <a:latin typeface="Times"/>
              <a:ea typeface="Times"/>
              <a:cs typeface="Times"/>
              <a:sym typeface="Time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800"/>
              </a:spcBef>
              <a:spcAft>
                <a:spcPts val="0"/>
              </a:spcAft>
              <a:buClr>
                <a:schemeClr val="dk1"/>
              </a:buClr>
              <a:buSzPts val="1100"/>
              <a:buFont typeface="Arial"/>
              <a:buNone/>
            </a:pPr>
            <a:r>
              <a:rPr lang="id" sz="1300">
                <a:solidFill>
                  <a:srgbClr val="1A1A1A"/>
                </a:solidFill>
                <a:highlight>
                  <a:schemeClr val="lt1"/>
                </a:highlight>
                <a:latin typeface="Times"/>
                <a:ea typeface="Times"/>
                <a:cs typeface="Times"/>
                <a:sym typeface="Times"/>
              </a:rPr>
              <a:t>Disisi lain banyak masyarakat yang menggunakan Microsoft Office untuk keperluan lain. Misalnya dalam bidang pendidikan, Microsoft Office sangat berguna dalam mengolah dan menghasilkan berbagai data yang difokuskan. Seperti membuat surat, menyimpan data penting, membuat slide </a:t>
            </a:r>
            <a:r>
              <a:rPr lang="id" sz="1300" u="sng">
                <a:solidFill>
                  <a:srgbClr val="0F6ABE"/>
                </a:solidFill>
                <a:highlight>
                  <a:schemeClr val="lt1"/>
                </a:highlight>
                <a:latin typeface="Times"/>
                <a:ea typeface="Times"/>
                <a:cs typeface="Times"/>
                <a:sym typeface="Times"/>
                <a:hlinkClick r:id="rId2">
                  <a:extLst>
                    <a:ext uri="{A12FA001-AC4F-418D-AE19-62706E023703}">
                      <ahyp:hlinkClr val="tx"/>
                    </a:ext>
                  </a:extLst>
                </a:hlinkClick>
              </a:rPr>
              <a:t>presentasi</a:t>
            </a:r>
            <a:r>
              <a:rPr lang="id" sz="1300">
                <a:solidFill>
                  <a:srgbClr val="1A1A1A"/>
                </a:solidFill>
                <a:highlight>
                  <a:schemeClr val="lt1"/>
                </a:highlight>
                <a:latin typeface="Times"/>
                <a:ea typeface="Times"/>
                <a:cs typeface="Times"/>
                <a:sym typeface="Times"/>
              </a:rPr>
              <a:t>, </a:t>
            </a:r>
            <a:r>
              <a:rPr lang="id" sz="1300" u="sng">
                <a:solidFill>
                  <a:srgbClr val="0F6ABE"/>
                </a:solidFill>
                <a:highlight>
                  <a:schemeClr val="lt1"/>
                </a:highlight>
                <a:latin typeface="Times"/>
                <a:ea typeface="Times"/>
                <a:cs typeface="Times"/>
                <a:sym typeface="Times"/>
                <a:hlinkClick r:id="rId3">
                  <a:extLst>
                    <a:ext uri="{A12FA001-AC4F-418D-AE19-62706E023703}">
                      <ahyp:hlinkClr val="tx"/>
                    </a:ext>
                  </a:extLst>
                </a:hlinkClick>
              </a:rPr>
              <a:t>mengirim email</a:t>
            </a:r>
            <a:r>
              <a:rPr lang="id" sz="1300">
                <a:solidFill>
                  <a:srgbClr val="1A1A1A"/>
                </a:solidFill>
                <a:highlight>
                  <a:schemeClr val="lt1"/>
                </a:highlight>
                <a:latin typeface="Times"/>
                <a:ea typeface="Times"/>
                <a:cs typeface="Times"/>
                <a:sym typeface="Times"/>
              </a:rPr>
              <a:t>, serta melakukan </a:t>
            </a:r>
            <a:r>
              <a:rPr lang="id" sz="1300" u="sng">
                <a:solidFill>
                  <a:srgbClr val="0F6ABE"/>
                </a:solidFill>
                <a:highlight>
                  <a:schemeClr val="lt1"/>
                </a:highlight>
                <a:latin typeface="Times"/>
                <a:ea typeface="Times"/>
                <a:cs typeface="Times"/>
                <a:sym typeface="Times"/>
                <a:hlinkClick r:id="rId4">
                  <a:extLst>
                    <a:ext uri="{A12FA001-AC4F-418D-AE19-62706E023703}">
                      <ahyp:hlinkClr val="tx"/>
                    </a:ext>
                  </a:extLst>
                </a:hlinkClick>
              </a:rPr>
              <a:t>video call</a:t>
            </a:r>
            <a:r>
              <a:rPr lang="id" sz="1300">
                <a:solidFill>
                  <a:srgbClr val="1A1A1A"/>
                </a:solidFill>
                <a:highlight>
                  <a:schemeClr val="lt1"/>
                </a:highlight>
                <a:latin typeface="Times"/>
                <a:ea typeface="Times"/>
                <a:cs typeface="Times"/>
                <a:sym typeface="Times"/>
              </a:rPr>
              <a:t>.</a:t>
            </a:r>
            <a:endParaRPr sz="1300">
              <a:solidFill>
                <a:srgbClr val="1A1A1A"/>
              </a:solidFill>
              <a:highlight>
                <a:schemeClr val="lt1"/>
              </a:highlight>
              <a:latin typeface="Times"/>
              <a:ea typeface="Times"/>
              <a:cs typeface="Times"/>
              <a:sym typeface="Times"/>
            </a:endParaRPr>
          </a:p>
          <a:p>
            <a:pPr indent="0" lvl="0" marL="0" rtl="0" algn="just">
              <a:lnSpc>
                <a:spcPct val="115000"/>
              </a:lnSpc>
              <a:spcBef>
                <a:spcPts val="1100"/>
              </a:spcBef>
              <a:spcAft>
                <a:spcPts val="0"/>
              </a:spcAft>
              <a:buClr>
                <a:schemeClr val="dk1"/>
              </a:buClr>
              <a:buSzPts val="1100"/>
              <a:buFont typeface="Arial"/>
              <a:buNone/>
            </a:pPr>
            <a:r>
              <a:rPr lang="id" sz="1300">
                <a:solidFill>
                  <a:srgbClr val="1A1A1A"/>
                </a:solidFill>
                <a:highlight>
                  <a:schemeClr val="lt1"/>
                </a:highlight>
                <a:latin typeface="Times"/>
                <a:ea typeface="Times"/>
                <a:cs typeface="Times"/>
                <a:sym typeface="Times"/>
              </a:rPr>
              <a:t>Microsoft Office ini pertama kali diumumkan oleh </a:t>
            </a:r>
            <a:r>
              <a:rPr lang="id" sz="1300" u="sng">
                <a:solidFill>
                  <a:srgbClr val="0F6ABE"/>
                </a:solidFill>
                <a:highlight>
                  <a:schemeClr val="lt1"/>
                </a:highlight>
                <a:latin typeface="Times"/>
                <a:ea typeface="Times"/>
                <a:cs typeface="Times"/>
                <a:sym typeface="Times"/>
                <a:hlinkClick r:id="rId5">
                  <a:extLst>
                    <a:ext uri="{A12FA001-AC4F-418D-AE19-62706E023703}">
                      <ahyp:hlinkClr val="tx"/>
                    </a:ext>
                  </a:extLst>
                </a:hlinkClick>
              </a:rPr>
              <a:t>Bill Gates</a:t>
            </a:r>
            <a:r>
              <a:rPr lang="id" sz="1300">
                <a:solidFill>
                  <a:srgbClr val="1A1A1A"/>
                </a:solidFill>
                <a:highlight>
                  <a:schemeClr val="lt1"/>
                </a:highlight>
                <a:latin typeface="Times"/>
                <a:ea typeface="Times"/>
                <a:cs typeface="Times"/>
                <a:sym typeface="Times"/>
              </a:rPr>
              <a:t> pada tanggal 1 Agustus 1988 di COMDEX, Las Vegas. Pada awal rilisnya, paket perangkat lunak dari Microsoft ini bernama Office Suite. Selain itu, Microsoft juga mem posisikan Office sebagai platform pengembangan untuk perangkat lunak lini bisnis di bawah merk Aplikasi Bisnis Office.</a:t>
            </a:r>
            <a:endParaRPr sz="1300">
              <a:solidFill>
                <a:srgbClr val="1A1A1A"/>
              </a:solidFill>
              <a:highlight>
                <a:schemeClr val="lt1"/>
              </a:highlight>
              <a:latin typeface="Times"/>
              <a:ea typeface="Times"/>
              <a:cs typeface="Times"/>
              <a:sym typeface="Times"/>
            </a:endParaRPr>
          </a:p>
          <a:p>
            <a:pPr indent="0" lvl="0" marL="0" rtl="0" algn="just">
              <a:lnSpc>
                <a:spcPct val="115000"/>
              </a:lnSpc>
              <a:spcBef>
                <a:spcPts val="1100"/>
              </a:spcBef>
              <a:spcAft>
                <a:spcPts val="1100"/>
              </a:spcAft>
              <a:buNone/>
            </a:pPr>
            <a:r>
              <a:rPr lang="id" sz="1300">
                <a:solidFill>
                  <a:srgbClr val="1A1A1A"/>
                </a:solidFill>
                <a:highlight>
                  <a:schemeClr val="lt1"/>
                </a:highlight>
                <a:latin typeface="Times"/>
                <a:ea typeface="Times"/>
                <a:cs typeface="Times"/>
                <a:sym typeface="Times"/>
              </a:rPr>
              <a:t>Diketahui bahwasanya pengguna Microsoft Office paling banyak menggunakan versi </a:t>
            </a:r>
            <a:r>
              <a:rPr lang="id" sz="1300" u="sng">
                <a:solidFill>
                  <a:srgbClr val="0F6ABE"/>
                </a:solidFill>
                <a:highlight>
                  <a:schemeClr val="lt1"/>
                </a:highlight>
                <a:latin typeface="Times"/>
                <a:ea typeface="Times"/>
                <a:cs typeface="Times"/>
                <a:sym typeface="Times"/>
                <a:hlinkClick r:id="rId6">
                  <a:extLst>
                    <a:ext uri="{A12FA001-AC4F-418D-AE19-62706E023703}">
                      <ahyp:hlinkClr val="tx"/>
                    </a:ext>
                  </a:extLst>
                </a:hlinkClick>
              </a:rPr>
              <a:t>desktop</a:t>
            </a:r>
            <a:r>
              <a:rPr lang="id" sz="1300">
                <a:solidFill>
                  <a:srgbClr val="1A1A1A"/>
                </a:solidFill>
                <a:highlight>
                  <a:schemeClr val="lt1"/>
                </a:highlight>
                <a:latin typeface="Times"/>
                <a:ea typeface="Times"/>
                <a:cs typeface="Times"/>
                <a:sym typeface="Times"/>
              </a:rPr>
              <a:t>, yang tersedia untuk PC dengan </a:t>
            </a:r>
            <a:r>
              <a:rPr lang="id" sz="1300" u="sng">
                <a:solidFill>
                  <a:srgbClr val="0F6ABE"/>
                </a:solidFill>
                <a:highlight>
                  <a:schemeClr val="lt1"/>
                </a:highlight>
                <a:latin typeface="Times"/>
                <a:ea typeface="Times"/>
                <a:cs typeface="Times"/>
                <a:sym typeface="Times"/>
                <a:hlinkClick r:id="rId7">
                  <a:extLst>
                    <a:ext uri="{A12FA001-AC4F-418D-AE19-62706E023703}">
                      <ahyp:hlinkClr val="tx"/>
                    </a:ext>
                  </a:extLst>
                </a:hlinkClick>
              </a:rPr>
              <a:t>sistem operasi</a:t>
            </a:r>
            <a:r>
              <a:rPr lang="id" sz="1300">
                <a:solidFill>
                  <a:srgbClr val="1A1A1A"/>
                </a:solidFill>
                <a:highlight>
                  <a:schemeClr val="lt1"/>
                </a:highlight>
                <a:latin typeface="Times"/>
                <a:ea typeface="Times"/>
                <a:cs typeface="Times"/>
                <a:sym typeface="Times"/>
              </a:rPr>
              <a:t> Windows dan macOS. Kemudian tidak tanggung-tanggung, Microsoft juga mengelola aplikasi seluler untuk </a:t>
            </a:r>
            <a:r>
              <a:rPr lang="id" sz="1300" u="sng">
                <a:solidFill>
                  <a:srgbClr val="0F6ABE"/>
                </a:solidFill>
                <a:highlight>
                  <a:schemeClr val="lt1"/>
                </a:highlight>
                <a:latin typeface="Times"/>
                <a:ea typeface="Times"/>
                <a:cs typeface="Times"/>
                <a:sym typeface="Times"/>
                <a:hlinkClick r:id="rId8">
                  <a:extLst>
                    <a:ext uri="{A12FA001-AC4F-418D-AE19-62706E023703}">
                      <ahyp:hlinkClr val="tx"/>
                    </a:ext>
                  </a:extLst>
                </a:hlinkClick>
              </a:rPr>
              <a:t>Android</a:t>
            </a:r>
            <a:r>
              <a:rPr lang="id" sz="1300">
                <a:solidFill>
                  <a:srgbClr val="1A1A1A"/>
                </a:solidFill>
                <a:highlight>
                  <a:schemeClr val="lt1"/>
                </a:highlight>
                <a:latin typeface="Times"/>
                <a:ea typeface="Times"/>
                <a:cs typeface="Times"/>
                <a:sym typeface="Times"/>
              </a:rPr>
              <a:t> dan iOS. Lebih lanjut, Office juga tersedia dalam versi web. Dalam artian pengguna dapat menjalankan Office di dalam web browser.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401a09a76a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401a09a76a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01a09a76a_5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401a09a76a_5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401a09a76a_5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401a09a76a_5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401a09a76a_5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401a09a76a_5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401a09a76a_5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401a09a76a_5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401a09a76a_5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401a09a76a_5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62" name="Shape 62"/>
        <p:cNvGrpSpPr/>
        <p:nvPr/>
      </p:nvGrpSpPr>
      <p:grpSpPr>
        <a:xfrm>
          <a:off x="0" y="0"/>
          <a:ext cx="0" cy="0"/>
          <a:chOff x="0" y="0"/>
          <a:chExt cx="0" cy="0"/>
        </a:xfrm>
      </p:grpSpPr>
      <p:grpSp>
        <p:nvGrpSpPr>
          <p:cNvPr id="63" name="Google Shape;63;p13"/>
          <p:cNvGrpSpPr/>
          <p:nvPr/>
        </p:nvGrpSpPr>
        <p:grpSpPr>
          <a:xfrm>
            <a:off x="4406400" y="0"/>
            <a:ext cx="4737600" cy="5143065"/>
            <a:chOff x="4406400" y="0"/>
            <a:chExt cx="4737600" cy="5143065"/>
          </a:xfrm>
        </p:grpSpPr>
        <p:sp>
          <p:nvSpPr>
            <p:cNvPr id="64" name="Google Shape;64;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83" name="Google Shape;83;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84" name="Shape 84"/>
        <p:cNvGrpSpPr/>
        <p:nvPr/>
      </p:nvGrpSpPr>
      <p:grpSpPr>
        <a:xfrm>
          <a:off x="0" y="0"/>
          <a:ext cx="0" cy="0"/>
          <a:chOff x="0" y="0"/>
          <a:chExt cx="0" cy="0"/>
        </a:xfrm>
      </p:grpSpPr>
      <p:pic>
        <p:nvPicPr>
          <p:cNvPr descr="offset_comp_343059.jpg" id="85" name="Google Shape;85;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86" name="Google Shape;86;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7" name="Google Shape;87;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Clr>
                <a:schemeClr val="dk2"/>
              </a:buClr>
              <a:buSzPts val="1800"/>
              <a:buChar char="●"/>
              <a:defRPr>
                <a:solidFill>
                  <a:schemeClr val="dk2"/>
                </a:solidFill>
              </a:defRPr>
            </a:lvl1pPr>
            <a:lvl2pPr indent="-317500" lvl="1" marL="914400" rtl="0">
              <a:spcBef>
                <a:spcPts val="0"/>
              </a:spcBef>
              <a:spcAft>
                <a:spcPts val="0"/>
              </a:spcAft>
              <a:buClr>
                <a:schemeClr val="dk2"/>
              </a:buClr>
              <a:buSzPts val="1400"/>
              <a:buChar char="○"/>
              <a:defRPr>
                <a:solidFill>
                  <a:schemeClr val="dk2"/>
                </a:solidFill>
              </a:defRPr>
            </a:lvl2pPr>
            <a:lvl3pPr indent="-317500" lvl="2" marL="1371600" rtl="0">
              <a:spcBef>
                <a:spcPts val="0"/>
              </a:spcBef>
              <a:spcAft>
                <a:spcPts val="0"/>
              </a:spcAft>
              <a:buClr>
                <a:schemeClr val="dk2"/>
              </a:buClr>
              <a:buSzPts val="1400"/>
              <a:buChar char="■"/>
              <a:defRPr>
                <a:solidFill>
                  <a:schemeClr val="dk2"/>
                </a:solidFill>
              </a:defRPr>
            </a:lvl3pPr>
            <a:lvl4pPr indent="-317500" lvl="3" marL="1828800" rtl="0">
              <a:spcBef>
                <a:spcPts val="0"/>
              </a:spcBef>
              <a:spcAft>
                <a:spcPts val="0"/>
              </a:spcAft>
              <a:buClr>
                <a:schemeClr val="dk2"/>
              </a:buClr>
              <a:buSzPts val="1400"/>
              <a:buChar char="●"/>
              <a:defRPr>
                <a:solidFill>
                  <a:schemeClr val="dk2"/>
                </a:solidFill>
              </a:defRPr>
            </a:lvl4pPr>
            <a:lvl5pPr indent="-317500" lvl="4" marL="2286000" rtl="0">
              <a:spcBef>
                <a:spcPts val="0"/>
              </a:spcBef>
              <a:spcAft>
                <a:spcPts val="0"/>
              </a:spcAft>
              <a:buClr>
                <a:schemeClr val="dk2"/>
              </a:buClr>
              <a:buSzPts val="1400"/>
              <a:buChar char="○"/>
              <a:defRPr>
                <a:solidFill>
                  <a:schemeClr val="dk2"/>
                </a:solidFill>
              </a:defRPr>
            </a:lvl5pPr>
            <a:lvl6pPr indent="-317500" lvl="5" marL="2743200" rtl="0">
              <a:spcBef>
                <a:spcPts val="0"/>
              </a:spcBef>
              <a:spcAft>
                <a:spcPts val="0"/>
              </a:spcAft>
              <a:buClr>
                <a:schemeClr val="dk2"/>
              </a:buClr>
              <a:buSzPts val="1400"/>
              <a:buChar char="■"/>
              <a:defRPr>
                <a:solidFill>
                  <a:schemeClr val="dk2"/>
                </a:solidFill>
              </a:defRPr>
            </a:lvl6pPr>
            <a:lvl7pPr indent="-317500" lvl="6" marL="3200400" rtl="0">
              <a:spcBef>
                <a:spcPts val="0"/>
              </a:spcBef>
              <a:spcAft>
                <a:spcPts val="0"/>
              </a:spcAft>
              <a:buClr>
                <a:schemeClr val="dk2"/>
              </a:buClr>
              <a:buSzPts val="1400"/>
              <a:buChar char="●"/>
              <a:defRPr>
                <a:solidFill>
                  <a:schemeClr val="dk2"/>
                </a:solidFill>
              </a:defRPr>
            </a:lvl7pPr>
            <a:lvl8pPr indent="-317500" lvl="7" marL="3657600" rtl="0">
              <a:spcBef>
                <a:spcPts val="0"/>
              </a:spcBef>
              <a:spcAft>
                <a:spcPts val="0"/>
              </a:spcAft>
              <a:buClr>
                <a:schemeClr val="dk2"/>
              </a:buClr>
              <a:buSzPts val="1400"/>
              <a:buChar char="○"/>
              <a:defRPr>
                <a:solidFill>
                  <a:schemeClr val="dk2"/>
                </a:solidFill>
              </a:defRPr>
            </a:lvl8pPr>
            <a:lvl9pPr indent="-317500" lvl="8" marL="4114800" rtl="0">
              <a:spcBef>
                <a:spcPts val="0"/>
              </a:spcBef>
              <a:spcAft>
                <a:spcPts val="0"/>
              </a:spcAft>
              <a:buClr>
                <a:schemeClr val="dk2"/>
              </a:buClr>
              <a:buSzPts val="1400"/>
              <a:buChar char="■"/>
              <a:defRPr>
                <a:solidFill>
                  <a:schemeClr val="dk2"/>
                </a:solidFill>
              </a:defRPr>
            </a:lvl9pPr>
          </a:lstStyle>
          <a:p/>
        </p:txBody>
      </p:sp>
      <p:sp>
        <p:nvSpPr>
          <p:cNvPr id="88" name="Google Shape;8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89" name="Google Shape;89;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14"/>
          <p:cNvGrpSpPr/>
          <p:nvPr/>
        </p:nvGrpSpPr>
        <p:grpSpPr>
          <a:xfrm>
            <a:off x="0" y="381001"/>
            <a:ext cx="1037850" cy="1016287"/>
            <a:chOff x="0" y="381001"/>
            <a:chExt cx="1037850" cy="1016287"/>
          </a:xfrm>
        </p:grpSpPr>
        <p:sp>
          <p:nvSpPr>
            <p:cNvPr id="94" name="Google Shape;94;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96" name="Shape 96"/>
        <p:cNvGrpSpPr/>
        <p:nvPr/>
      </p:nvGrpSpPr>
      <p:grpSpPr>
        <a:xfrm>
          <a:off x="0" y="0"/>
          <a:ext cx="0" cy="0"/>
          <a:chOff x="0" y="0"/>
          <a:chExt cx="0" cy="0"/>
        </a:xfrm>
      </p:grpSpPr>
      <p:sp>
        <p:nvSpPr>
          <p:cNvPr id="97" name="Google Shape;97;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8" name="Google Shape;98;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100" name="Google Shape;100;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15"/>
          <p:cNvGrpSpPr/>
          <p:nvPr/>
        </p:nvGrpSpPr>
        <p:grpSpPr>
          <a:xfrm>
            <a:off x="0" y="381001"/>
            <a:ext cx="1037850" cy="1016287"/>
            <a:chOff x="0" y="381001"/>
            <a:chExt cx="1037850" cy="1016287"/>
          </a:xfrm>
        </p:grpSpPr>
        <p:sp>
          <p:nvSpPr>
            <p:cNvPr id="105" name="Google Shape;105;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8" name="Google Shape;10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09" name="Shape 109"/>
        <p:cNvGrpSpPr/>
        <p:nvPr/>
      </p:nvGrpSpPr>
      <p:grpSpPr>
        <a:xfrm>
          <a:off x="0" y="0"/>
          <a:ext cx="0" cy="0"/>
          <a:chOff x="0" y="0"/>
          <a:chExt cx="0" cy="0"/>
        </a:xfrm>
      </p:grpSpPr>
      <p:sp>
        <p:nvSpPr>
          <p:cNvPr id="110" name="Google Shape;110;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1" name="Google Shape;111;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16"/>
          <p:cNvGrpSpPr/>
          <p:nvPr/>
        </p:nvGrpSpPr>
        <p:grpSpPr>
          <a:xfrm>
            <a:off x="0" y="381001"/>
            <a:ext cx="1037850" cy="1016287"/>
            <a:chOff x="0" y="381001"/>
            <a:chExt cx="1037850" cy="1016287"/>
          </a:xfrm>
        </p:grpSpPr>
        <p:sp>
          <p:nvSpPr>
            <p:cNvPr id="117" name="Google Shape;117;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20" name="Google Shape;12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21" name="Google Shape;121;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merdeka.com/trending/fungsi-microsoft-office-ketahui-macam-amp-jenisnya-kln.html" TargetMode="External"/><Relationship Id="rId4" Type="http://schemas.openxmlformats.org/officeDocument/2006/relationships/hyperlink" Target="https://support.microsoft.com/id-id/office/apa-perbedaan-antara-microsoft-365-dan-office-2021-ed447ebf-6060-46f9-9e90-a239bd27eb96/" TargetMode="External"/><Relationship Id="rId5" Type="http://schemas.openxmlformats.org/officeDocument/2006/relationships/hyperlink" Target="https://dianisa.com/perbedaan-microsoft-365-dan-office-2019/" TargetMode="External"/><Relationship Id="rId6" Type="http://schemas.openxmlformats.org/officeDocument/2006/relationships/hyperlink" Target="https://dianisa.com/pengertian-microsoft-office/" TargetMode="External"/><Relationship Id="rId7" Type="http://schemas.openxmlformats.org/officeDocument/2006/relationships/hyperlink" Target="https://www.exabytes.co.id/blog/perbedaan-microsoft-office-365-dan-office-2019/#:~:text=Di%20Office%202019%20Anda%20mendapatkan,juga%20mendapatkan%20Access%20dan%20Publisher"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s://dianisa.com/download-microsoft-office-2013/" TargetMode="External"/><Relationship Id="rId4" Type="http://schemas.openxmlformats.org/officeDocument/2006/relationships/image" Target="../media/image8.png"/><Relationship Id="rId5" Type="http://schemas.openxmlformats.org/officeDocument/2006/relationships/hyperlink" Target="https://www.office.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ctrTitle"/>
          </p:nvPr>
        </p:nvSpPr>
        <p:spPr>
          <a:xfrm>
            <a:off x="1003650" y="1686364"/>
            <a:ext cx="7136700" cy="1022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id"/>
              <a:t>Microsoft Office</a:t>
            </a:r>
            <a:endParaRPr/>
          </a:p>
        </p:txBody>
      </p:sp>
      <p:sp>
        <p:nvSpPr>
          <p:cNvPr id="127" name="Google Shape;127;p17"/>
          <p:cNvSpPr txBox="1"/>
          <p:nvPr>
            <p:ph idx="1" type="subTitle"/>
          </p:nvPr>
        </p:nvSpPr>
        <p:spPr>
          <a:xfrm>
            <a:off x="2137250" y="2857554"/>
            <a:ext cx="4870500" cy="1100100"/>
          </a:xfrm>
          <a:prstGeom prst="rect">
            <a:avLst/>
          </a:prstGeom>
          <a:ln cap="flat" cmpd="sng" w="38100">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1A1A1A"/>
              </a:buClr>
              <a:buSzPts val="1600"/>
              <a:buAutoNum type="arabicPeriod"/>
            </a:pPr>
            <a:r>
              <a:rPr lang="id" sz="1600">
                <a:solidFill>
                  <a:srgbClr val="1A1A1A"/>
                </a:solidFill>
              </a:rPr>
              <a:t>Adam Zafron Z.</a:t>
            </a:r>
            <a:endParaRPr sz="1600">
              <a:solidFill>
                <a:srgbClr val="1A1A1A"/>
              </a:solidFill>
            </a:endParaRPr>
          </a:p>
          <a:p>
            <a:pPr indent="-330200" lvl="0" marL="457200" rtl="0" algn="l">
              <a:lnSpc>
                <a:spcPct val="115000"/>
              </a:lnSpc>
              <a:spcBef>
                <a:spcPts val="0"/>
              </a:spcBef>
              <a:spcAft>
                <a:spcPts val="0"/>
              </a:spcAft>
              <a:buClr>
                <a:srgbClr val="1A1A1A"/>
              </a:buClr>
              <a:buSzPts val="1600"/>
              <a:buAutoNum type="arabicPeriod"/>
            </a:pPr>
            <a:r>
              <a:rPr lang="id" sz="1600">
                <a:solidFill>
                  <a:srgbClr val="1A1A1A"/>
                </a:solidFill>
              </a:rPr>
              <a:t>Amar Ma`ruf</a:t>
            </a:r>
            <a:endParaRPr sz="1600">
              <a:solidFill>
                <a:srgbClr val="1A1A1A"/>
              </a:solidFill>
            </a:endParaRPr>
          </a:p>
          <a:p>
            <a:pPr indent="-330200" lvl="0" marL="457200" rtl="0" algn="l">
              <a:lnSpc>
                <a:spcPct val="115000"/>
              </a:lnSpc>
              <a:spcBef>
                <a:spcPts val="0"/>
              </a:spcBef>
              <a:spcAft>
                <a:spcPts val="0"/>
              </a:spcAft>
              <a:buClr>
                <a:srgbClr val="1A1A1A"/>
              </a:buClr>
              <a:buSzPts val="1600"/>
              <a:buAutoNum type="arabicPeriod"/>
            </a:pPr>
            <a:r>
              <a:rPr lang="id" sz="1600">
                <a:solidFill>
                  <a:srgbClr val="1A1A1A"/>
                </a:solidFill>
              </a:rPr>
              <a:t>Rizal Mila Pambudi</a:t>
            </a:r>
            <a:endParaRPr sz="1600">
              <a:solidFill>
                <a:srgbClr val="1A1A1A"/>
              </a:solidFill>
            </a:endParaRPr>
          </a:p>
        </p:txBody>
      </p:sp>
      <p:sp>
        <p:nvSpPr>
          <p:cNvPr id="128" name="Google Shape;128;p17"/>
          <p:cNvSpPr txBox="1"/>
          <p:nvPr/>
        </p:nvSpPr>
        <p:spPr>
          <a:xfrm>
            <a:off x="3268950" y="2457350"/>
            <a:ext cx="260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d">
                <a:latin typeface="PT Sans Narrow"/>
                <a:ea typeface="PT Sans Narrow"/>
                <a:cs typeface="PT Sans Narrow"/>
                <a:sym typeface="PT Sans Narrow"/>
              </a:rPr>
              <a:t>Kelas Pengembangan Perangkat Lunak</a:t>
            </a:r>
            <a:endParaRPr>
              <a:latin typeface="PT Sans Narrow"/>
              <a:ea typeface="PT Sans Narrow"/>
              <a:cs typeface="PT Sans Narrow"/>
              <a:sym typeface="PT Sans Narrow"/>
            </a:endParaRPr>
          </a:p>
        </p:txBody>
      </p:sp>
      <p:pic>
        <p:nvPicPr>
          <p:cNvPr id="129" name="Google Shape;129;p17"/>
          <p:cNvPicPr preferRelativeResize="0"/>
          <p:nvPr/>
        </p:nvPicPr>
        <p:blipFill>
          <a:blip r:embed="rId3">
            <a:alphaModFix/>
          </a:blip>
          <a:stretch>
            <a:fillRect/>
          </a:stretch>
        </p:blipFill>
        <p:spPr>
          <a:xfrm>
            <a:off x="3482888" y="1176925"/>
            <a:ext cx="641448" cy="716427"/>
          </a:xfrm>
          <a:prstGeom prst="rect">
            <a:avLst/>
          </a:prstGeom>
          <a:noFill/>
          <a:ln>
            <a:noFill/>
          </a:ln>
        </p:spPr>
      </p:pic>
      <p:pic>
        <p:nvPicPr>
          <p:cNvPr id="130" name="Google Shape;130;p17"/>
          <p:cNvPicPr preferRelativeResize="0"/>
          <p:nvPr/>
        </p:nvPicPr>
        <p:blipFill>
          <a:blip r:embed="rId4">
            <a:alphaModFix/>
          </a:blip>
          <a:stretch>
            <a:fillRect/>
          </a:stretch>
        </p:blipFill>
        <p:spPr>
          <a:xfrm>
            <a:off x="4243113" y="1176923"/>
            <a:ext cx="1418993" cy="716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6"/>
          <p:cNvSpPr txBox="1"/>
          <p:nvPr>
            <p:ph idx="2" type="title"/>
          </p:nvPr>
        </p:nvSpPr>
        <p:spPr>
          <a:xfrm>
            <a:off x="1297500" y="459500"/>
            <a:ext cx="34611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Office Acces </a:t>
            </a:r>
            <a:endParaRPr sz="3200"/>
          </a:p>
        </p:txBody>
      </p:sp>
      <p:sp>
        <p:nvSpPr>
          <p:cNvPr id="264" name="Google Shape;264;p26"/>
          <p:cNvSpPr txBox="1"/>
          <p:nvPr>
            <p:ph type="title"/>
          </p:nvPr>
        </p:nvSpPr>
        <p:spPr>
          <a:xfrm>
            <a:off x="132750" y="1924850"/>
            <a:ext cx="2533200" cy="2333400"/>
          </a:xfrm>
          <a:prstGeom prst="rect">
            <a:avLst/>
          </a:prstGeom>
        </p:spPr>
        <p:txBody>
          <a:bodyPr anchorCtr="0" anchor="t" bIns="91425" lIns="91425" spcFirstLastPara="1" rIns="91425" wrap="square" tIns="91425">
            <a:noAutofit/>
          </a:bodyPr>
          <a:lstStyle/>
          <a:p>
            <a:pPr indent="0" lvl="0" marL="304800" marR="304800" rtl="0" algn="just">
              <a:lnSpc>
                <a:spcPct val="135000"/>
              </a:lnSpc>
              <a:spcBef>
                <a:spcPts val="0"/>
              </a:spcBef>
              <a:spcAft>
                <a:spcPts val="1900"/>
              </a:spcAft>
              <a:buNone/>
            </a:pPr>
            <a:r>
              <a:rPr b="0" lang="id" sz="1200">
                <a:solidFill>
                  <a:srgbClr val="000000"/>
                </a:solidFill>
                <a:highlight>
                  <a:srgbClr val="FFFFFF"/>
                </a:highlight>
                <a:latin typeface="Times New Roman"/>
                <a:ea typeface="Times New Roman"/>
                <a:cs typeface="Times New Roman"/>
                <a:sym typeface="Times New Roman"/>
              </a:rPr>
              <a:t>Microsoft access merupakan aplikasi bagian dari microsoft office yang ditujukan untuk berbagai kalangan terutama untuk kalangan rumahan atau perusahaan kecil hingga menengah.</a:t>
            </a:r>
            <a:endParaRPr b="0" sz="1200">
              <a:solidFill>
                <a:srgbClr val="000000"/>
              </a:solidFill>
              <a:highlight>
                <a:srgbClr val="FFFFFF"/>
              </a:highlight>
              <a:latin typeface="Times New Roman"/>
              <a:ea typeface="Times New Roman"/>
              <a:cs typeface="Times New Roman"/>
              <a:sym typeface="Times New Roman"/>
            </a:endParaRPr>
          </a:p>
        </p:txBody>
      </p:sp>
      <p:sp>
        <p:nvSpPr>
          <p:cNvPr id="265" name="Google Shape;265;p26"/>
          <p:cNvSpPr txBox="1"/>
          <p:nvPr>
            <p:ph idx="1" type="body"/>
          </p:nvPr>
        </p:nvSpPr>
        <p:spPr>
          <a:xfrm>
            <a:off x="6451275" y="1924850"/>
            <a:ext cx="2304900" cy="19959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id" sz="1200">
                <a:solidFill>
                  <a:srgbClr val="1A1A1A"/>
                </a:solidFill>
                <a:latin typeface="Times"/>
                <a:ea typeface="Times"/>
                <a:cs typeface="Times"/>
                <a:sym typeface="Times"/>
              </a:rPr>
              <a:t>Fungsi</a:t>
            </a:r>
            <a:r>
              <a:rPr lang="id" sz="1200">
                <a:solidFill>
                  <a:srgbClr val="1A1A1A"/>
                </a:solidFill>
                <a:highlight>
                  <a:srgbClr val="FFFFFF"/>
                </a:highlight>
                <a:latin typeface="Times"/>
                <a:ea typeface="Times"/>
                <a:cs typeface="Times"/>
                <a:sym typeface="Times"/>
              </a:rPr>
              <a:t> program aplikasi pengelola database yang bisa digunakan untuk merancang, membuat, dan mengolah berbagai jenis data. Sebagai aplikasi pengolah data terpopuler saat ini, program aplikasi ini biasa digunakan pada perusahaan bisnis, pendidikan, kantor, bahkan programer</a:t>
            </a:r>
            <a:r>
              <a:rPr lang="id" sz="1200">
                <a:solidFill>
                  <a:srgbClr val="1A1A1A"/>
                </a:solidFill>
                <a:latin typeface="Times"/>
                <a:ea typeface="Times"/>
                <a:cs typeface="Times"/>
                <a:sym typeface="Times"/>
              </a:rPr>
              <a:t>.</a:t>
            </a:r>
            <a:endParaRPr sz="1200">
              <a:solidFill>
                <a:srgbClr val="1A1A1A"/>
              </a:solidFill>
              <a:latin typeface="Times"/>
              <a:ea typeface="Times"/>
              <a:cs typeface="Times"/>
              <a:sym typeface="Times"/>
            </a:endParaRPr>
          </a:p>
        </p:txBody>
      </p:sp>
      <p:grpSp>
        <p:nvGrpSpPr>
          <p:cNvPr id="266" name="Google Shape;266;p26"/>
          <p:cNvGrpSpPr/>
          <p:nvPr/>
        </p:nvGrpSpPr>
        <p:grpSpPr>
          <a:xfrm>
            <a:off x="2833760" y="1272110"/>
            <a:ext cx="3461100" cy="2671532"/>
            <a:chOff x="3553042" y="1657806"/>
            <a:chExt cx="3461100" cy="2671532"/>
          </a:xfrm>
        </p:grpSpPr>
        <p:sp>
          <p:nvSpPr>
            <p:cNvPr id="267" name="Google Shape;267;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75" name="Google Shape;275;p26"/>
          <p:cNvPicPr preferRelativeResize="0"/>
          <p:nvPr/>
        </p:nvPicPr>
        <p:blipFill>
          <a:blip r:embed="rId3">
            <a:alphaModFix/>
          </a:blip>
          <a:stretch>
            <a:fillRect/>
          </a:stretch>
        </p:blipFill>
        <p:spPr>
          <a:xfrm>
            <a:off x="2833750" y="1289250"/>
            <a:ext cx="3461100" cy="1996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7"/>
          <p:cNvSpPr txBox="1"/>
          <p:nvPr>
            <p:ph idx="2" type="title"/>
          </p:nvPr>
        </p:nvSpPr>
        <p:spPr>
          <a:xfrm>
            <a:off x="1297500" y="459500"/>
            <a:ext cx="43668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Office OneNote </a:t>
            </a:r>
            <a:endParaRPr sz="3200"/>
          </a:p>
        </p:txBody>
      </p:sp>
      <p:sp>
        <p:nvSpPr>
          <p:cNvPr id="281" name="Google Shape;281;p27"/>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304800" marR="304800" rtl="0" algn="l">
              <a:lnSpc>
                <a:spcPct val="135000"/>
              </a:lnSpc>
              <a:spcBef>
                <a:spcPts val="0"/>
              </a:spcBef>
              <a:spcAft>
                <a:spcPts val="1900"/>
              </a:spcAft>
              <a:buSzPts val="990"/>
              <a:buNone/>
            </a:pPr>
            <a:r>
              <a:rPr b="0" lang="id" sz="1200">
                <a:solidFill>
                  <a:srgbClr val="000000"/>
                </a:solidFill>
                <a:highlight>
                  <a:srgbClr val="FFFFFF"/>
                </a:highlight>
                <a:latin typeface="Times New Roman"/>
                <a:ea typeface="Times New Roman"/>
                <a:cs typeface="Times New Roman"/>
                <a:sym typeface="Times New Roman"/>
              </a:rPr>
              <a:t>Microsoft one note merupakan bagian dari microsoft office yang digunakan sebagai pencatat karena dapat berfungsi sebagai kertas catatan.</a:t>
            </a:r>
            <a:endParaRPr b="0" sz="1200">
              <a:solidFill>
                <a:srgbClr val="000000"/>
              </a:solidFill>
              <a:highlight>
                <a:srgbClr val="FFFFFF"/>
              </a:highlight>
              <a:latin typeface="Times New Roman"/>
              <a:ea typeface="Times New Roman"/>
              <a:cs typeface="Times New Roman"/>
              <a:sym typeface="Times New Roman"/>
            </a:endParaRPr>
          </a:p>
        </p:txBody>
      </p:sp>
      <p:sp>
        <p:nvSpPr>
          <p:cNvPr id="282" name="Google Shape;282;p27"/>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l">
              <a:spcBef>
                <a:spcPts val="120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pencatatan</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Sebagai pengingat atau coret-coretan</a:t>
            </a:r>
            <a:endParaRPr sz="1200">
              <a:solidFill>
                <a:srgbClr val="1A1A1A"/>
              </a:solidFill>
              <a:latin typeface="Times"/>
              <a:ea typeface="Times"/>
              <a:cs typeface="Times"/>
              <a:sym typeface="Times"/>
            </a:endParaRPr>
          </a:p>
        </p:txBody>
      </p:sp>
      <p:grpSp>
        <p:nvGrpSpPr>
          <p:cNvPr id="283" name="Google Shape;283;p27"/>
          <p:cNvGrpSpPr/>
          <p:nvPr/>
        </p:nvGrpSpPr>
        <p:grpSpPr>
          <a:xfrm>
            <a:off x="2833760" y="1272110"/>
            <a:ext cx="3461100" cy="2671532"/>
            <a:chOff x="3553042" y="1657806"/>
            <a:chExt cx="3461100" cy="2671532"/>
          </a:xfrm>
        </p:grpSpPr>
        <p:sp>
          <p:nvSpPr>
            <p:cNvPr id="284" name="Google Shape;284;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2" name="Google Shape;292;p27"/>
          <p:cNvPicPr preferRelativeResize="0"/>
          <p:nvPr/>
        </p:nvPicPr>
        <p:blipFill>
          <a:blip r:embed="rId3">
            <a:alphaModFix/>
          </a:blip>
          <a:stretch>
            <a:fillRect/>
          </a:stretch>
        </p:blipFill>
        <p:spPr>
          <a:xfrm>
            <a:off x="2833750" y="1272100"/>
            <a:ext cx="3461100" cy="2004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8"/>
          <p:cNvSpPr txBox="1"/>
          <p:nvPr>
            <p:ph type="title"/>
          </p:nvPr>
        </p:nvSpPr>
        <p:spPr>
          <a:xfrm>
            <a:off x="311700" y="445025"/>
            <a:ext cx="8520600" cy="707400"/>
          </a:xfrm>
          <a:prstGeom prst="rect">
            <a:avLst/>
          </a:prstGeom>
          <a:ln cap="flat" cmpd="sng" w="38100">
            <a:solidFill>
              <a:schemeClr val="accent3"/>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Perbedaan Microsoft 365 dengan Office 2019</a:t>
            </a:r>
            <a:endParaRPr/>
          </a:p>
        </p:txBody>
      </p:sp>
      <p:sp>
        <p:nvSpPr>
          <p:cNvPr id="298" name="Google Shape;298;p28"/>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9" name="Google Shape;299;p28"/>
          <p:cNvSpPr txBox="1"/>
          <p:nvPr>
            <p:ph idx="2" type="body"/>
          </p:nvPr>
        </p:nvSpPr>
        <p:spPr>
          <a:xfrm>
            <a:off x="311600" y="1266175"/>
            <a:ext cx="8520600" cy="2425200"/>
          </a:xfrm>
          <a:prstGeom prst="rect">
            <a:avLst/>
          </a:prstGeom>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id" sz="1200">
                <a:latin typeface="Times"/>
                <a:ea typeface="Times"/>
                <a:cs typeface="Times"/>
                <a:sym typeface="Times"/>
              </a:rPr>
              <a:t>Disini kami membahas beberapa perbedaan mendasar dari keduanya yaitu, Office 2019 diperuntukkan bagi pelanggan yang belum siap untuk beralih ke cloud. Lalu, apa saja perbedaan lainnya dengan Microsoft 365?</a:t>
            </a:r>
            <a:endParaRPr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Biaya</a:t>
            </a:r>
            <a:endParaRPr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Aplikasi Office</a:t>
            </a:r>
            <a:endParaRPr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Pembaruan Fitur</a:t>
            </a:r>
            <a:endParaRPr b="1"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Fleksibilitas</a:t>
            </a:r>
            <a:endParaRPr b="1"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Fitur Tingkat Lanjut di Tablet dan Telephone</a:t>
            </a:r>
            <a:endParaRPr b="1" sz="1200">
              <a:latin typeface="Times"/>
              <a:ea typeface="Times"/>
              <a:cs typeface="Times"/>
              <a:sym typeface="Times"/>
            </a:endParaRPr>
          </a:p>
          <a:p>
            <a:pPr indent="-304800" lvl="0" marL="457200" rtl="0" algn="just">
              <a:lnSpc>
                <a:spcPct val="150000"/>
              </a:lnSpc>
              <a:spcBef>
                <a:spcPts val="0"/>
              </a:spcBef>
              <a:spcAft>
                <a:spcPts val="0"/>
              </a:spcAft>
              <a:buSzPts val="1200"/>
              <a:buFont typeface="Times"/>
              <a:buChar char="●"/>
            </a:pPr>
            <a:r>
              <a:rPr b="1" lang="id" sz="1200">
                <a:latin typeface="Times"/>
                <a:ea typeface="Times"/>
                <a:cs typeface="Times"/>
                <a:sym typeface="Times"/>
              </a:rPr>
              <a:t>Penyimpanan Online Ekstra</a:t>
            </a:r>
            <a:endParaRPr b="1" sz="1200">
              <a:latin typeface="Times"/>
              <a:ea typeface="Times"/>
              <a:cs typeface="Times"/>
              <a:sym typeface="Time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9"/>
          <p:cNvSpPr txBox="1"/>
          <p:nvPr>
            <p:ph type="title"/>
          </p:nvPr>
        </p:nvSpPr>
        <p:spPr>
          <a:xfrm>
            <a:off x="311700" y="445025"/>
            <a:ext cx="8520600" cy="707400"/>
          </a:xfrm>
          <a:prstGeom prst="rect">
            <a:avLst/>
          </a:prstGeom>
          <a:ln cap="flat" cmpd="sng" w="38100">
            <a:solidFill>
              <a:schemeClr val="accent3"/>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Perbedaan Microsoft 365 dengan Office 2019</a:t>
            </a:r>
            <a:endParaRPr/>
          </a:p>
        </p:txBody>
      </p:sp>
      <p:sp>
        <p:nvSpPr>
          <p:cNvPr id="305" name="Google Shape;305;p2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06" name="Google Shape;306;p29"/>
          <p:cNvSpPr txBox="1"/>
          <p:nvPr>
            <p:ph idx="2" type="body"/>
          </p:nvPr>
        </p:nvSpPr>
        <p:spPr>
          <a:xfrm>
            <a:off x="4742625" y="1266175"/>
            <a:ext cx="4260300" cy="2170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id">
                <a:latin typeface="Times"/>
                <a:ea typeface="Times"/>
                <a:cs typeface="Times"/>
                <a:sym typeface="Times"/>
              </a:rPr>
              <a:t>Office 2019</a:t>
            </a:r>
            <a:endParaRPr b="1">
              <a:latin typeface="Times"/>
              <a:ea typeface="Times"/>
              <a:cs typeface="Times"/>
              <a:sym typeface="Times"/>
            </a:endParaRPr>
          </a:p>
          <a:p>
            <a:pPr indent="-304800" lvl="0" marL="457200" rtl="0" algn="l">
              <a:spcBef>
                <a:spcPts val="1200"/>
              </a:spcBef>
              <a:spcAft>
                <a:spcPts val="0"/>
              </a:spcAft>
              <a:buSzPts val="1200"/>
              <a:buFont typeface="Times"/>
              <a:buChar char="●"/>
            </a:pPr>
            <a:r>
              <a:rPr lang="id" sz="1200">
                <a:latin typeface="Times"/>
                <a:ea typeface="Times"/>
                <a:cs typeface="Times"/>
                <a:sym typeface="Times"/>
              </a:rPr>
              <a:t>Pemakaiannya Bebas</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Tidak Mendapat Update</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Bisa Digunakan Secara Offline</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Apps yang Tersedia Word, Excel, PowerPoint dan Outlook</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Support Windows 11, 10, dan macOS</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Customer Service tidak Tersedia</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Tidak Menyediakan Penyimpanan Cloud</a:t>
            </a:r>
            <a:endParaRPr sz="1200">
              <a:latin typeface="Times"/>
              <a:ea typeface="Times"/>
              <a:cs typeface="Times"/>
              <a:sym typeface="Times"/>
            </a:endParaRPr>
          </a:p>
        </p:txBody>
      </p:sp>
      <p:sp>
        <p:nvSpPr>
          <p:cNvPr id="307" name="Google Shape;307;p29"/>
          <p:cNvSpPr txBox="1"/>
          <p:nvPr>
            <p:ph idx="2" type="body"/>
          </p:nvPr>
        </p:nvSpPr>
        <p:spPr>
          <a:xfrm>
            <a:off x="196400" y="1266175"/>
            <a:ext cx="4260300" cy="2170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id">
                <a:latin typeface="Times"/>
                <a:ea typeface="Times"/>
                <a:cs typeface="Times"/>
                <a:sym typeface="Times"/>
              </a:rPr>
              <a:t>Microsoft 365</a:t>
            </a:r>
            <a:endParaRPr b="1">
              <a:latin typeface="Times"/>
              <a:ea typeface="Times"/>
              <a:cs typeface="Times"/>
              <a:sym typeface="Times"/>
            </a:endParaRPr>
          </a:p>
          <a:p>
            <a:pPr indent="-304800" lvl="0" marL="457200" rtl="0" algn="l">
              <a:spcBef>
                <a:spcPts val="1200"/>
              </a:spcBef>
              <a:spcAft>
                <a:spcPts val="0"/>
              </a:spcAft>
              <a:buSzPts val="1200"/>
              <a:buFont typeface="Times"/>
              <a:buChar char="●"/>
            </a:pPr>
            <a:r>
              <a:rPr lang="id" sz="1200">
                <a:latin typeface="Times"/>
                <a:ea typeface="Times"/>
                <a:cs typeface="Times"/>
                <a:sym typeface="Times"/>
              </a:rPr>
              <a:t>Pemakaian Berlangganan</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Mendapat Update Terkini</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Berbasis Online (Real-Time)</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Apps yang Tersedia Lengkap dan Baru</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Support Windows 11, 10, 8.1, dan macOS</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Tersedia Customer Service</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a:latin typeface="Times"/>
                <a:ea typeface="Times"/>
                <a:cs typeface="Times"/>
                <a:sym typeface="Times"/>
              </a:rPr>
              <a:t>Tersedia Penyimpanan Cloud sebesar 1TB</a:t>
            </a:r>
            <a:endParaRPr sz="1200">
              <a:latin typeface="Times"/>
              <a:ea typeface="Times"/>
              <a:cs typeface="Times"/>
              <a:sym typeface="Time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311700" y="445025"/>
            <a:ext cx="8520600" cy="707400"/>
          </a:xfrm>
          <a:prstGeom prst="rect">
            <a:avLst/>
          </a:prstGeom>
          <a:ln cap="flat" cmpd="sng" w="38100">
            <a:solidFill>
              <a:schemeClr val="accent3"/>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Referensi</a:t>
            </a:r>
            <a:endParaRPr/>
          </a:p>
        </p:txBody>
      </p:sp>
      <p:sp>
        <p:nvSpPr>
          <p:cNvPr id="313" name="Google Shape;313;p3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Font typeface="Times"/>
              <a:buChar char="●"/>
            </a:pPr>
            <a:r>
              <a:rPr lang="id" sz="1200" u="sng">
                <a:solidFill>
                  <a:schemeClr val="hlink"/>
                </a:solidFill>
                <a:latin typeface="Times"/>
                <a:ea typeface="Times"/>
                <a:cs typeface="Times"/>
                <a:sym typeface="Times"/>
                <a:hlinkClick r:id="rId3"/>
              </a:rPr>
              <a:t>https://www.merdeka.com/trending/fungsi-microsoft-office-ketahui-macam-amp-jenisnya-kln.html</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u="sng">
                <a:solidFill>
                  <a:schemeClr val="accent5"/>
                </a:solidFill>
                <a:latin typeface="Times"/>
                <a:ea typeface="Times"/>
                <a:cs typeface="Times"/>
                <a:sym typeface="Times"/>
                <a:hlinkClick r:id="rId4">
                  <a:extLst>
                    <a:ext uri="{A12FA001-AC4F-418D-AE19-62706E023703}">
                      <ahyp:hlinkClr val="tx"/>
                    </a:ext>
                  </a:extLst>
                </a:hlinkClick>
              </a:rPr>
              <a:t>https://support.microsoft.com/id-id/office/apa-perbedaan-antara-microsoft-365-dan-office-2021-ed447ebf-6060-46f9-9e90-a239bd27eb96/</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u="sng">
                <a:solidFill>
                  <a:schemeClr val="hlink"/>
                </a:solidFill>
                <a:latin typeface="Times"/>
                <a:ea typeface="Times"/>
                <a:cs typeface="Times"/>
                <a:sym typeface="Times"/>
                <a:hlinkClick r:id="rId5"/>
              </a:rPr>
              <a:t>https://dianisa.com/perbedaan-microsoft-365-dan-office-2019/</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u="sng">
                <a:solidFill>
                  <a:schemeClr val="hlink"/>
                </a:solidFill>
                <a:latin typeface="Times"/>
                <a:ea typeface="Times"/>
                <a:cs typeface="Times"/>
                <a:sym typeface="Times"/>
                <a:hlinkClick r:id="rId6"/>
              </a:rPr>
              <a:t>https://dianisa.com/pengertian-microsoft-office/</a:t>
            </a:r>
            <a:endParaRPr sz="1200">
              <a:latin typeface="Times"/>
              <a:ea typeface="Times"/>
              <a:cs typeface="Times"/>
              <a:sym typeface="Times"/>
            </a:endParaRPr>
          </a:p>
          <a:p>
            <a:pPr indent="-304800" lvl="0" marL="457200" rtl="0" algn="l">
              <a:spcBef>
                <a:spcPts val="0"/>
              </a:spcBef>
              <a:spcAft>
                <a:spcPts val="0"/>
              </a:spcAft>
              <a:buSzPts val="1200"/>
              <a:buFont typeface="Times"/>
              <a:buChar char="●"/>
            </a:pPr>
            <a:r>
              <a:rPr lang="id" sz="1200" u="sng">
                <a:solidFill>
                  <a:schemeClr val="hlink"/>
                </a:solidFill>
                <a:latin typeface="Times"/>
                <a:ea typeface="Times"/>
                <a:cs typeface="Times"/>
                <a:sym typeface="Times"/>
                <a:hlinkClick r:id="rId7"/>
              </a:rPr>
              <a:t>https://www.exabytes.co.id/blog/perbedaan-microsoft-office-365-dan-office-2019/#:~:text=Di%20Office%202019%20Anda%20mendapatkan,juga%20mendapatkan%20Access%20dan%20Publisher</a:t>
            </a:r>
            <a:endParaRPr sz="1200">
              <a:latin typeface="Times"/>
              <a:ea typeface="Times"/>
              <a:cs typeface="Times"/>
              <a:sym typeface="Time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1"/>
          <p:cNvSpPr txBox="1"/>
          <p:nvPr>
            <p:ph type="title"/>
          </p:nvPr>
        </p:nvSpPr>
        <p:spPr>
          <a:xfrm>
            <a:off x="645300" y="1833775"/>
            <a:ext cx="3063300" cy="692400"/>
          </a:xfrm>
          <a:prstGeom prst="rect">
            <a:avLst/>
          </a:prstGeom>
          <a:ln cap="flat" cmpd="sng" w="38100">
            <a:solidFill>
              <a:schemeClr val="accent3"/>
            </a:solidFill>
            <a:prstDash val="solid"/>
            <a:round/>
            <a:headEnd len="sm" w="sm" type="none"/>
            <a:tailEnd len="sm" w="sm" type="none"/>
          </a:ln>
        </p:spPr>
        <p:txBody>
          <a:bodyPr anchorCtr="0" anchor="b" bIns="91425" lIns="91425" spcFirstLastPara="1" rIns="91425" wrap="square" tIns="91425">
            <a:normAutofit/>
          </a:bodyPr>
          <a:lstStyle/>
          <a:p>
            <a:pPr indent="0" lvl="0" marL="0" rtl="0" algn="l">
              <a:spcBef>
                <a:spcPts val="0"/>
              </a:spcBef>
              <a:spcAft>
                <a:spcPts val="0"/>
              </a:spcAft>
              <a:buNone/>
            </a:pPr>
            <a:r>
              <a:rPr lang="id" sz="3200"/>
              <a:t>Terima kasih!</a:t>
            </a:r>
            <a:endParaRPr sz="3200"/>
          </a:p>
        </p:txBody>
      </p:sp>
      <p:grpSp>
        <p:nvGrpSpPr>
          <p:cNvPr id="319" name="Google Shape;319;p31"/>
          <p:cNvGrpSpPr/>
          <p:nvPr/>
        </p:nvGrpSpPr>
        <p:grpSpPr>
          <a:xfrm>
            <a:off x="4066820" y="1553491"/>
            <a:ext cx="3159984" cy="2439109"/>
            <a:chOff x="3553042" y="1657806"/>
            <a:chExt cx="3461100" cy="2671532"/>
          </a:xfrm>
        </p:grpSpPr>
        <p:sp>
          <p:nvSpPr>
            <p:cNvPr id="320" name="Google Shape;320;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8" name="Google Shape;328;p31"/>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9" name="Google Shape;329;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31"/>
          <p:cNvGrpSpPr/>
          <p:nvPr/>
        </p:nvGrpSpPr>
        <p:grpSpPr>
          <a:xfrm>
            <a:off x="6762480" y="2546254"/>
            <a:ext cx="1024386" cy="1522884"/>
            <a:chOff x="6505573" y="2745170"/>
            <a:chExt cx="1122000" cy="1668000"/>
          </a:xfrm>
        </p:grpSpPr>
        <p:sp>
          <p:nvSpPr>
            <p:cNvPr id="331" name="Google Shape;331;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5" name="Google Shape;335;p31"/>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36" name="Google Shape;336;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31"/>
          <p:cNvGrpSpPr/>
          <p:nvPr/>
        </p:nvGrpSpPr>
        <p:grpSpPr>
          <a:xfrm>
            <a:off x="6405845" y="3121897"/>
            <a:ext cx="520684" cy="1036470"/>
            <a:chOff x="9543736" y="4486132"/>
            <a:chExt cx="570300" cy="1135235"/>
          </a:xfrm>
        </p:grpSpPr>
        <p:sp>
          <p:nvSpPr>
            <p:cNvPr id="338" name="Google Shape;338;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2" name="Google Shape;342;p31"/>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3" name="Google Shape;343;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31"/>
          <p:cNvGrpSpPr/>
          <p:nvPr/>
        </p:nvGrpSpPr>
        <p:grpSpPr>
          <a:xfrm>
            <a:off x="7564804" y="3443361"/>
            <a:ext cx="455496" cy="692277"/>
            <a:chOff x="7384375" y="3728000"/>
            <a:chExt cx="498900" cy="758244"/>
          </a:xfrm>
        </p:grpSpPr>
        <p:sp>
          <p:nvSpPr>
            <p:cNvPr id="345" name="Google Shape;345;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31"/>
          <p:cNvGrpSpPr/>
          <p:nvPr/>
        </p:nvGrpSpPr>
        <p:grpSpPr>
          <a:xfrm>
            <a:off x="7564836" y="3561758"/>
            <a:ext cx="478081" cy="462776"/>
            <a:chOff x="7384385" y="3857442"/>
            <a:chExt cx="523637" cy="506874"/>
          </a:xfrm>
        </p:grpSpPr>
        <p:sp>
          <p:nvSpPr>
            <p:cNvPr id="350" name="Google Shape;350;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31"/>
            <p:cNvGrpSpPr/>
            <p:nvPr/>
          </p:nvGrpSpPr>
          <p:grpSpPr>
            <a:xfrm>
              <a:off x="7384385" y="3857442"/>
              <a:ext cx="523637" cy="498900"/>
              <a:chOff x="7384385" y="3857442"/>
              <a:chExt cx="523637" cy="498900"/>
            </a:xfrm>
          </p:grpSpPr>
          <p:sp>
            <p:nvSpPr>
              <p:cNvPr id="352" name="Google Shape;352;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4" name="Google Shape;354;p31"/>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5" name="Google Shape;355;p31"/>
          <p:cNvGrpSpPr/>
          <p:nvPr/>
        </p:nvGrpSpPr>
        <p:grpSpPr>
          <a:xfrm>
            <a:off x="8110843" y="3443361"/>
            <a:ext cx="435785" cy="692277"/>
            <a:chOff x="7982421" y="3727763"/>
            <a:chExt cx="477311" cy="758244"/>
          </a:xfrm>
        </p:grpSpPr>
        <p:sp>
          <p:nvSpPr>
            <p:cNvPr id="356" name="Google Shape;356;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4" name="Google Shape;364;p31"/>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8"/>
          <p:cNvSpPr/>
          <p:nvPr/>
        </p:nvSpPr>
        <p:spPr>
          <a:xfrm>
            <a:off x="6860400" y="1918325"/>
            <a:ext cx="913200" cy="11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txBox="1"/>
          <p:nvPr/>
        </p:nvSpPr>
        <p:spPr>
          <a:xfrm>
            <a:off x="1558875" y="147700"/>
            <a:ext cx="5821200" cy="585000"/>
          </a:xfrm>
          <a:prstGeom prst="rect">
            <a:avLst/>
          </a:prstGeom>
          <a:noFill/>
          <a:ln cap="flat" cmpd="sng" w="38100">
            <a:solidFill>
              <a:schemeClr val="accent3"/>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d" sz="2600">
                <a:solidFill>
                  <a:schemeClr val="accent1"/>
                </a:solidFill>
                <a:latin typeface="PT Sans Narrow"/>
                <a:ea typeface="PT Sans Narrow"/>
                <a:cs typeface="PT Sans Narrow"/>
                <a:sym typeface="PT Sans Narrow"/>
              </a:rPr>
              <a:t>Pengertian Microsoft Office</a:t>
            </a:r>
            <a:endParaRPr b="1" sz="2600">
              <a:solidFill>
                <a:schemeClr val="accent1"/>
              </a:solidFill>
              <a:latin typeface="PT Sans Narrow"/>
              <a:ea typeface="PT Sans Narrow"/>
              <a:cs typeface="PT Sans Narrow"/>
              <a:sym typeface="PT Sans Narrow"/>
            </a:endParaRPr>
          </a:p>
        </p:txBody>
      </p:sp>
      <p:sp>
        <p:nvSpPr>
          <p:cNvPr id="137" name="Google Shape;137;p18"/>
          <p:cNvSpPr txBox="1"/>
          <p:nvPr/>
        </p:nvSpPr>
        <p:spPr>
          <a:xfrm>
            <a:off x="1958700" y="814875"/>
            <a:ext cx="5226600" cy="1666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800"/>
              </a:spcBef>
              <a:spcAft>
                <a:spcPts val="1100"/>
              </a:spcAft>
              <a:buNone/>
            </a:pPr>
            <a:r>
              <a:rPr lang="id" sz="1200" u="sng">
                <a:solidFill>
                  <a:srgbClr val="0F6ABE"/>
                </a:solidFill>
                <a:latin typeface="Times"/>
                <a:ea typeface="Times"/>
                <a:cs typeface="Times"/>
                <a:sym typeface="Times"/>
                <a:hlinkClick r:id="rId3">
                  <a:extLst>
                    <a:ext uri="{A12FA001-AC4F-418D-AE19-62706E023703}">
                      <ahyp:hlinkClr val="tx"/>
                    </a:ext>
                  </a:extLst>
                </a:hlinkClick>
              </a:rPr>
              <a:t>Microsoft Office</a:t>
            </a:r>
            <a:r>
              <a:rPr lang="id" sz="1200">
                <a:solidFill>
                  <a:srgbClr val="1A1A1A"/>
                </a:solidFill>
                <a:latin typeface="Times"/>
                <a:ea typeface="Times"/>
                <a:cs typeface="Times"/>
                <a:sym typeface="Times"/>
              </a:rPr>
              <a:t> adalah sebuah paket perangkat lunak klien serta perangkat lunak server yang dikembangkan oleh Microsoft. Umumnya Microsoft Office ini digunakan sebagai alat untuk mempermudah aktivitas dalam perkantoran. Hal tersebut \tidak dapat dipungkiri, mengingat pada awalnya Microsoft mengembangkan Office ini untuk tujuan perkantoran.</a:t>
            </a:r>
            <a:endParaRPr sz="1200">
              <a:solidFill>
                <a:srgbClr val="1A1A1A"/>
              </a:solidFill>
              <a:latin typeface="Times"/>
              <a:ea typeface="Times"/>
              <a:cs typeface="Times"/>
              <a:sym typeface="Times"/>
            </a:endParaRPr>
          </a:p>
        </p:txBody>
      </p:sp>
      <p:pic>
        <p:nvPicPr>
          <p:cNvPr id="138" name="Google Shape;138;p18"/>
          <p:cNvPicPr preferRelativeResize="0"/>
          <p:nvPr/>
        </p:nvPicPr>
        <p:blipFill>
          <a:blip r:embed="rId4">
            <a:alphaModFix/>
          </a:blip>
          <a:stretch>
            <a:fillRect/>
          </a:stretch>
        </p:blipFill>
        <p:spPr>
          <a:xfrm>
            <a:off x="475650" y="2336675"/>
            <a:ext cx="4423950" cy="2452025"/>
          </a:xfrm>
          <a:prstGeom prst="rect">
            <a:avLst/>
          </a:prstGeom>
          <a:noFill/>
          <a:ln>
            <a:noFill/>
          </a:ln>
        </p:spPr>
      </p:pic>
      <p:graphicFrame>
        <p:nvGraphicFramePr>
          <p:cNvPr id="139" name="Google Shape;139;p18"/>
          <p:cNvGraphicFramePr/>
          <p:nvPr/>
        </p:nvGraphicFramePr>
        <p:xfrm>
          <a:off x="5019350" y="2254500"/>
          <a:ext cx="3000000" cy="3000000"/>
        </p:xfrm>
        <a:graphic>
          <a:graphicData uri="http://schemas.openxmlformats.org/drawingml/2006/table">
            <a:tbl>
              <a:tblPr>
                <a:solidFill>
                  <a:srgbClr val="FFFFFF"/>
                </a:solidFill>
                <a:tableStyleId>{8D13CB07-FB44-4837-80CD-81C2FC07F266}</a:tableStyleId>
              </a:tblPr>
              <a:tblGrid>
                <a:gridCol w="1988425"/>
                <a:gridCol w="1455525"/>
              </a:tblGrid>
              <a:tr h="405775">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Pengembang</a:t>
                      </a:r>
                      <a:endParaRPr sz="650">
                        <a:solidFill>
                          <a:srgbClr val="1A1A1A"/>
                        </a:solidFill>
                        <a:highlight>
                          <a:srgbClr val="FFFFFF"/>
                        </a:highlight>
                        <a:latin typeface="Roboto"/>
                        <a:ea typeface="Roboto"/>
                        <a:cs typeface="Roboto"/>
                        <a:sym typeface="Roboto"/>
                      </a:endParaRPr>
                    </a:p>
                  </a:txBody>
                  <a:tcPr marT="76200" marB="76200" marR="95250" marL="95250" anchor="ctr">
                    <a:lnB cap="flat" cmpd="sng" w="9525">
                      <a:solidFill>
                        <a:srgbClr val="E5E4E4"/>
                      </a:solidFill>
                      <a:prstDash val="solid"/>
                      <a:round/>
                      <a:headEnd len="sm" w="sm" type="none"/>
                      <a:tailEnd len="sm" w="sm" type="none"/>
                    </a:lnB>
                  </a:tcPr>
                </a:tc>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Microsoft</a:t>
                      </a:r>
                      <a:endParaRPr sz="650">
                        <a:solidFill>
                          <a:srgbClr val="1A1A1A"/>
                        </a:solidFill>
                        <a:highlight>
                          <a:srgbClr val="FFFFFF"/>
                        </a:highlight>
                        <a:latin typeface="Roboto"/>
                        <a:ea typeface="Roboto"/>
                        <a:cs typeface="Roboto"/>
                        <a:sym typeface="Roboto"/>
                      </a:endParaRPr>
                    </a:p>
                  </a:txBody>
                  <a:tcPr marT="76200" marB="76200" marR="95250" marL="95250" anchor="ctr">
                    <a:lnB cap="flat" cmpd="sng" w="9525">
                      <a:solidFill>
                        <a:srgbClr val="E5E4E4"/>
                      </a:solidFill>
                      <a:prstDash val="solid"/>
                      <a:round/>
                      <a:headEnd len="sm" w="sm" type="none"/>
                      <a:tailEnd len="sm" w="sm" type="none"/>
                    </a:lnB>
                  </a:tcPr>
                </a:tc>
              </a:tr>
              <a:tr h="405775">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Peluncuran Pertama</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19 November 1990</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r>
              <a:tr h="993275">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Sistem Operasi</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Microsoft Windows, MacOS X, Linux, Windows Phone, iOS, &amp; Android</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r>
              <a:tr h="405775">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Jenis</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Office Suite</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r>
              <a:tr h="405775">
                <a:tc>
                  <a:txBody>
                    <a:bodyPr/>
                    <a:lstStyle/>
                    <a:p>
                      <a:pPr indent="0" lvl="0" marL="0" rtl="0" algn="l">
                        <a:lnSpc>
                          <a:spcPct val="240000"/>
                        </a:lnSpc>
                        <a:spcBef>
                          <a:spcPts val="0"/>
                        </a:spcBef>
                        <a:spcAft>
                          <a:spcPts val="0"/>
                        </a:spcAft>
                        <a:buNone/>
                      </a:pPr>
                      <a:r>
                        <a:rPr lang="id" sz="650">
                          <a:solidFill>
                            <a:srgbClr val="1A1A1A"/>
                          </a:solidFill>
                          <a:highlight>
                            <a:srgbClr val="FFFFFF"/>
                          </a:highlight>
                          <a:latin typeface="Roboto"/>
                          <a:ea typeface="Roboto"/>
                          <a:cs typeface="Roboto"/>
                          <a:sym typeface="Roboto"/>
                        </a:rPr>
                        <a:t>Website</a:t>
                      </a:r>
                      <a:endParaRPr sz="650">
                        <a:solidFill>
                          <a:srgbClr val="1A1A1A"/>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c>
                  <a:txBody>
                    <a:bodyPr/>
                    <a:lstStyle/>
                    <a:p>
                      <a:pPr indent="0" lvl="0" marL="0" rtl="0" algn="l">
                        <a:lnSpc>
                          <a:spcPct val="240000"/>
                        </a:lnSpc>
                        <a:spcBef>
                          <a:spcPts val="0"/>
                        </a:spcBef>
                        <a:spcAft>
                          <a:spcPts val="0"/>
                        </a:spcAft>
                        <a:buNone/>
                      </a:pPr>
                      <a:r>
                        <a:rPr lang="id" sz="650" u="sng">
                          <a:solidFill>
                            <a:srgbClr val="0F6ABE"/>
                          </a:solidFill>
                          <a:highlight>
                            <a:srgbClr val="FFFFFF"/>
                          </a:highlight>
                          <a:latin typeface="Roboto"/>
                          <a:ea typeface="Roboto"/>
                          <a:cs typeface="Roboto"/>
                          <a:sym typeface="Roboto"/>
                          <a:hlinkClick r:id="rId5">
                            <a:extLst>
                              <a:ext uri="{A12FA001-AC4F-418D-AE19-62706E023703}">
                                <ahyp:hlinkClr val="tx"/>
                              </a:ext>
                            </a:extLst>
                          </a:hlinkClick>
                        </a:rPr>
                        <a:t>www.office.com</a:t>
                      </a:r>
                      <a:endParaRPr sz="650" u="sng">
                        <a:solidFill>
                          <a:srgbClr val="0F6ABE"/>
                        </a:solidFill>
                        <a:highlight>
                          <a:srgbClr val="FFFFFF"/>
                        </a:highlight>
                        <a:latin typeface="Roboto"/>
                        <a:ea typeface="Roboto"/>
                        <a:cs typeface="Roboto"/>
                        <a:sym typeface="Roboto"/>
                      </a:endParaRPr>
                    </a:p>
                  </a:txBody>
                  <a:tcPr marT="76200" marB="76200" marR="95250" marL="95250" anchor="ctr">
                    <a:lnT cap="flat" cmpd="sng" w="9525">
                      <a:solidFill>
                        <a:srgbClr val="E5E4E4"/>
                      </a:solidFill>
                      <a:prstDash val="solid"/>
                      <a:round/>
                      <a:headEnd len="sm" w="sm" type="none"/>
                      <a:tailEnd len="sm" w="sm" type="none"/>
                    </a:lnT>
                    <a:lnB cap="flat" cmpd="sng" w="9525">
                      <a:solidFill>
                        <a:srgbClr val="E5E4E4"/>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9"/>
          <p:cNvSpPr txBox="1"/>
          <p:nvPr>
            <p:ph idx="2" type="title"/>
          </p:nvPr>
        </p:nvSpPr>
        <p:spPr>
          <a:xfrm>
            <a:off x="1297500" y="459500"/>
            <a:ext cx="2383200" cy="5850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Word</a:t>
            </a:r>
            <a:endParaRPr sz="3200"/>
          </a:p>
        </p:txBody>
      </p:sp>
      <p:sp>
        <p:nvSpPr>
          <p:cNvPr id="145" name="Google Shape;145;p19"/>
          <p:cNvSpPr txBox="1"/>
          <p:nvPr>
            <p:ph type="title"/>
          </p:nvPr>
        </p:nvSpPr>
        <p:spPr>
          <a:xfrm>
            <a:off x="361075" y="1924850"/>
            <a:ext cx="2304900" cy="1877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0" lang="id" sz="1200">
                <a:solidFill>
                  <a:srgbClr val="000000"/>
                </a:solidFill>
                <a:highlight>
                  <a:srgbClr val="FFFFFF"/>
                </a:highlight>
                <a:latin typeface="Times"/>
                <a:ea typeface="Times"/>
                <a:cs typeface="Times"/>
                <a:sym typeface="Times"/>
              </a:rPr>
              <a:t>Microsoft Word merupakan salah satu software di dalam Ms.Office paling sering digunakan. Perangkat ini hingga sekarang masih menduduki puncak pertama program pengolahan kata yang sering digunakan di perangkat komputer dan laptop.</a:t>
            </a:r>
            <a:endParaRPr sz="1200">
              <a:latin typeface="Times"/>
              <a:ea typeface="Times"/>
              <a:cs typeface="Times"/>
              <a:sym typeface="Times"/>
            </a:endParaRPr>
          </a:p>
        </p:txBody>
      </p:sp>
      <p:sp>
        <p:nvSpPr>
          <p:cNvPr id="146" name="Google Shape;146;p19"/>
          <p:cNvSpPr txBox="1"/>
          <p:nvPr>
            <p:ph idx="1" type="body"/>
          </p:nvPr>
        </p:nvSpPr>
        <p:spPr>
          <a:xfrm>
            <a:off x="6451275" y="1924850"/>
            <a:ext cx="2304900" cy="201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l">
              <a:spcBef>
                <a:spcPts val="120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Surat</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Memasukkan Gambar</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Tabel</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tulisan dengan berbagai variasi(Word Art)</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dokumen</a:t>
            </a:r>
            <a:endParaRPr sz="1200">
              <a:solidFill>
                <a:srgbClr val="1A1A1A"/>
              </a:solidFill>
              <a:latin typeface="Times"/>
              <a:ea typeface="Times"/>
              <a:cs typeface="Times"/>
              <a:sym typeface="Times"/>
            </a:endParaRPr>
          </a:p>
        </p:txBody>
      </p:sp>
      <p:grpSp>
        <p:nvGrpSpPr>
          <p:cNvPr id="147" name="Google Shape;147;p19"/>
          <p:cNvGrpSpPr/>
          <p:nvPr/>
        </p:nvGrpSpPr>
        <p:grpSpPr>
          <a:xfrm>
            <a:off x="2833760" y="1272110"/>
            <a:ext cx="3461100" cy="2671532"/>
            <a:chOff x="3553042" y="1657806"/>
            <a:chExt cx="3461100" cy="2671532"/>
          </a:xfrm>
        </p:grpSpPr>
        <p:sp>
          <p:nvSpPr>
            <p:cNvPr id="148" name="Google Shape;148;p1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6" name="Google Shape;156;p19"/>
          <p:cNvPicPr preferRelativeResize="0"/>
          <p:nvPr/>
        </p:nvPicPr>
        <p:blipFill>
          <a:blip r:embed="rId3">
            <a:alphaModFix/>
          </a:blip>
          <a:stretch>
            <a:fillRect/>
          </a:stretch>
        </p:blipFill>
        <p:spPr>
          <a:xfrm>
            <a:off x="2833750" y="1272100"/>
            <a:ext cx="3461100" cy="2040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0"/>
          <p:cNvSpPr txBox="1"/>
          <p:nvPr>
            <p:ph idx="2" type="title"/>
          </p:nvPr>
        </p:nvSpPr>
        <p:spPr>
          <a:xfrm>
            <a:off x="1297500" y="459490"/>
            <a:ext cx="30057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Excel</a:t>
            </a:r>
            <a:endParaRPr sz="3200"/>
          </a:p>
        </p:txBody>
      </p:sp>
      <p:sp>
        <p:nvSpPr>
          <p:cNvPr id="162" name="Google Shape;162;p20"/>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0" lang="id" sz="1200">
                <a:solidFill>
                  <a:srgbClr val="000000"/>
                </a:solidFill>
                <a:highlight>
                  <a:srgbClr val="FFFFFF"/>
                </a:highlight>
                <a:latin typeface="Times"/>
                <a:ea typeface="Times"/>
                <a:cs typeface="Times"/>
                <a:sym typeface="Times"/>
              </a:rPr>
              <a:t>Aplikasi untuk pengolahan angka(Aritmatika) seperti membuat tabel jurnal keuangan.berjenis spreadsheett atau kumpulan dari sel yang terdiri atas baris dan kolom tempat memasukkan angka pada microsoft Excel.</a:t>
            </a:r>
            <a:endParaRPr sz="1200">
              <a:latin typeface="Times"/>
              <a:ea typeface="Times"/>
              <a:cs typeface="Times"/>
              <a:sym typeface="Times"/>
            </a:endParaRPr>
          </a:p>
        </p:txBody>
      </p:sp>
      <p:sp>
        <p:nvSpPr>
          <p:cNvPr id="163" name="Google Shape;163;p20"/>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l">
              <a:spcBef>
                <a:spcPts val="120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sebuah laporan keuangan</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Daftar Nilai</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daftar hadir </a:t>
            </a:r>
            <a:endParaRPr sz="1200">
              <a:solidFill>
                <a:srgbClr val="1A1A1A"/>
              </a:solidFill>
              <a:latin typeface="Times"/>
              <a:ea typeface="Times"/>
              <a:cs typeface="Times"/>
              <a:sym typeface="Times"/>
            </a:endParaRPr>
          </a:p>
          <a:p>
            <a:pPr indent="-304800" lvl="0" marL="457200" rtl="0" algn="l">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Menghitung kurs mata uang</a:t>
            </a:r>
            <a:endParaRPr sz="1200">
              <a:solidFill>
                <a:srgbClr val="1A1A1A"/>
              </a:solidFill>
              <a:latin typeface="Times"/>
              <a:ea typeface="Times"/>
              <a:cs typeface="Times"/>
              <a:sym typeface="Times"/>
            </a:endParaRPr>
          </a:p>
        </p:txBody>
      </p:sp>
      <p:grpSp>
        <p:nvGrpSpPr>
          <p:cNvPr id="164" name="Google Shape;164;p20"/>
          <p:cNvGrpSpPr/>
          <p:nvPr/>
        </p:nvGrpSpPr>
        <p:grpSpPr>
          <a:xfrm>
            <a:off x="2833760" y="1272110"/>
            <a:ext cx="3461100" cy="2671532"/>
            <a:chOff x="3553042" y="1657806"/>
            <a:chExt cx="3461100" cy="2671532"/>
          </a:xfrm>
        </p:grpSpPr>
        <p:sp>
          <p:nvSpPr>
            <p:cNvPr id="165" name="Google Shape;165;p2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3" name="Google Shape;173;p20"/>
          <p:cNvPicPr preferRelativeResize="0"/>
          <p:nvPr/>
        </p:nvPicPr>
        <p:blipFill>
          <a:blip r:embed="rId3">
            <a:alphaModFix/>
          </a:blip>
          <a:stretch>
            <a:fillRect/>
          </a:stretch>
        </p:blipFill>
        <p:spPr>
          <a:xfrm>
            <a:off x="2833750" y="1272100"/>
            <a:ext cx="3461100" cy="2013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1"/>
          <p:cNvSpPr txBox="1"/>
          <p:nvPr>
            <p:ph idx="2" type="title"/>
          </p:nvPr>
        </p:nvSpPr>
        <p:spPr>
          <a:xfrm>
            <a:off x="1297500" y="459500"/>
            <a:ext cx="41994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PowerPoint</a:t>
            </a:r>
            <a:endParaRPr sz="3200"/>
          </a:p>
        </p:txBody>
      </p:sp>
      <p:sp>
        <p:nvSpPr>
          <p:cNvPr id="179" name="Google Shape;179;p21"/>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b="0" lang="id" sz="1200">
                <a:solidFill>
                  <a:srgbClr val="1A1A1A"/>
                </a:solidFill>
                <a:latin typeface="Times"/>
                <a:ea typeface="Times"/>
                <a:cs typeface="Times"/>
                <a:sym typeface="Times"/>
              </a:rPr>
              <a:t>Aplikasi yang digunakan untuk membuat sebuah bahan presentasi dalam bentuk slide</a:t>
            </a:r>
            <a:endParaRPr b="0" sz="1200">
              <a:solidFill>
                <a:srgbClr val="1A1A1A"/>
              </a:solidFill>
              <a:latin typeface="Times"/>
              <a:ea typeface="Times"/>
              <a:cs typeface="Times"/>
              <a:sym typeface="Times"/>
            </a:endParaRPr>
          </a:p>
        </p:txBody>
      </p:sp>
      <p:sp>
        <p:nvSpPr>
          <p:cNvPr id="180" name="Google Shape;180;p21"/>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l">
              <a:lnSpc>
                <a:spcPct val="105000"/>
              </a:lnSpc>
              <a:spcBef>
                <a:spcPts val="120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Membuat presentasi</a:t>
            </a:r>
            <a:endParaRPr sz="1200">
              <a:solidFill>
                <a:srgbClr val="1A1A1A"/>
              </a:solidFill>
              <a:latin typeface="Times"/>
              <a:ea typeface="Times"/>
              <a:cs typeface="Times"/>
              <a:sym typeface="Times"/>
            </a:endParaRPr>
          </a:p>
          <a:p>
            <a:pPr indent="-304800" lvl="0" marL="457200" rtl="0" algn="l">
              <a:lnSpc>
                <a:spcPct val="105000"/>
              </a:lnSpc>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menambahkan audio,video,gambar, dan animasi</a:t>
            </a:r>
            <a:endParaRPr sz="1200">
              <a:solidFill>
                <a:srgbClr val="1A1A1A"/>
              </a:solidFill>
              <a:latin typeface="Times"/>
              <a:ea typeface="Times"/>
              <a:cs typeface="Times"/>
              <a:sym typeface="Times"/>
            </a:endParaRPr>
          </a:p>
          <a:p>
            <a:pPr indent="-304800" lvl="0" marL="457200" rtl="0" algn="l">
              <a:lnSpc>
                <a:spcPct val="105000"/>
              </a:lnSpc>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mempermudah dalam mengatur dan mencetak slide</a:t>
            </a:r>
            <a:endParaRPr sz="1200">
              <a:solidFill>
                <a:srgbClr val="1A1A1A"/>
              </a:solidFill>
              <a:latin typeface="Times"/>
              <a:ea typeface="Times"/>
              <a:cs typeface="Times"/>
              <a:sym typeface="Times"/>
            </a:endParaRPr>
          </a:p>
        </p:txBody>
      </p:sp>
      <p:grpSp>
        <p:nvGrpSpPr>
          <p:cNvPr id="181" name="Google Shape;181;p21"/>
          <p:cNvGrpSpPr/>
          <p:nvPr/>
        </p:nvGrpSpPr>
        <p:grpSpPr>
          <a:xfrm>
            <a:off x="2833760" y="1272110"/>
            <a:ext cx="3461100" cy="2671532"/>
            <a:chOff x="3553042" y="1657806"/>
            <a:chExt cx="3461100" cy="2671532"/>
          </a:xfrm>
        </p:grpSpPr>
        <p:sp>
          <p:nvSpPr>
            <p:cNvPr id="182" name="Google Shape;182;p2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0" name="Google Shape;190;p21"/>
          <p:cNvPicPr preferRelativeResize="0"/>
          <p:nvPr/>
        </p:nvPicPr>
        <p:blipFill>
          <a:blip r:embed="rId3">
            <a:alphaModFix/>
          </a:blip>
          <a:stretch>
            <a:fillRect/>
          </a:stretch>
        </p:blipFill>
        <p:spPr>
          <a:xfrm>
            <a:off x="2828075" y="1217350"/>
            <a:ext cx="3461100" cy="2040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idx="2" type="title"/>
          </p:nvPr>
        </p:nvSpPr>
        <p:spPr>
          <a:xfrm>
            <a:off x="1297500" y="459500"/>
            <a:ext cx="38688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Office Outlook</a:t>
            </a:r>
            <a:endParaRPr sz="3200"/>
          </a:p>
        </p:txBody>
      </p:sp>
      <p:sp>
        <p:nvSpPr>
          <p:cNvPr id="196" name="Google Shape;196;p22"/>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b="0" lang="id" sz="1200">
                <a:solidFill>
                  <a:srgbClr val="1A1A1A"/>
                </a:solidFill>
                <a:latin typeface="Times"/>
                <a:ea typeface="Times"/>
                <a:cs typeface="Times"/>
                <a:sym typeface="Times"/>
              </a:rPr>
              <a:t>Program personal informasi manager dari microsoft dan bagian dari suite microsoft office</a:t>
            </a:r>
            <a:endParaRPr b="0" sz="1200">
              <a:solidFill>
                <a:srgbClr val="1A1A1A"/>
              </a:solidFill>
              <a:latin typeface="Times"/>
              <a:ea typeface="Times"/>
              <a:cs typeface="Times"/>
              <a:sym typeface="Times"/>
            </a:endParaRPr>
          </a:p>
        </p:txBody>
      </p:sp>
      <p:sp>
        <p:nvSpPr>
          <p:cNvPr id="197" name="Google Shape;197;p22"/>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solidFill>
                  <a:srgbClr val="1A1A1A"/>
                </a:solidFill>
                <a:latin typeface="Times"/>
                <a:ea typeface="Times"/>
                <a:cs typeface="Times"/>
                <a:sym typeface="Times"/>
              </a:rPr>
              <a:t>Fungsinya:</a:t>
            </a:r>
            <a:endParaRPr>
              <a:solidFill>
                <a:srgbClr val="1A1A1A"/>
              </a:solidFill>
              <a:latin typeface="Times"/>
              <a:ea typeface="Times"/>
              <a:cs typeface="Times"/>
              <a:sym typeface="Times"/>
            </a:endParaRPr>
          </a:p>
          <a:p>
            <a:pPr indent="-298450" lvl="0" marL="457200" rtl="0" algn="l">
              <a:spcBef>
                <a:spcPts val="1200"/>
              </a:spcBef>
              <a:spcAft>
                <a:spcPts val="0"/>
              </a:spcAft>
              <a:buClr>
                <a:srgbClr val="1A1A1A"/>
              </a:buClr>
              <a:buSzPts val="1100"/>
              <a:buFont typeface="Times"/>
              <a:buAutoNum type="arabicParenR"/>
            </a:pPr>
            <a:r>
              <a:rPr lang="id">
                <a:solidFill>
                  <a:srgbClr val="1A1A1A"/>
                </a:solidFill>
                <a:latin typeface="Times"/>
                <a:ea typeface="Times"/>
                <a:cs typeface="Times"/>
                <a:sym typeface="Times"/>
              </a:rPr>
              <a:t>membaca email secara offline</a:t>
            </a:r>
            <a:endParaRPr>
              <a:solidFill>
                <a:srgbClr val="1A1A1A"/>
              </a:solidFill>
              <a:latin typeface="Times"/>
              <a:ea typeface="Times"/>
              <a:cs typeface="Times"/>
              <a:sym typeface="Times"/>
            </a:endParaRPr>
          </a:p>
          <a:p>
            <a:pPr indent="-298450" lvl="0" marL="457200" rtl="0" algn="l">
              <a:spcBef>
                <a:spcPts val="0"/>
              </a:spcBef>
              <a:spcAft>
                <a:spcPts val="0"/>
              </a:spcAft>
              <a:buClr>
                <a:srgbClr val="1A1A1A"/>
              </a:buClr>
              <a:buSzPts val="1100"/>
              <a:buFont typeface="Times"/>
              <a:buAutoNum type="arabicParenR"/>
            </a:pPr>
            <a:r>
              <a:rPr lang="id">
                <a:solidFill>
                  <a:srgbClr val="1A1A1A"/>
                </a:solidFill>
                <a:latin typeface="Times"/>
                <a:ea typeface="Times"/>
                <a:cs typeface="Times"/>
                <a:sym typeface="Times"/>
              </a:rPr>
              <a:t>mengirim email secara cepat dan efisien</a:t>
            </a:r>
            <a:endParaRPr>
              <a:solidFill>
                <a:srgbClr val="1A1A1A"/>
              </a:solidFill>
              <a:latin typeface="Times"/>
              <a:ea typeface="Times"/>
              <a:cs typeface="Times"/>
              <a:sym typeface="Times"/>
            </a:endParaRPr>
          </a:p>
          <a:p>
            <a:pPr indent="-298450" lvl="0" marL="457200" rtl="0" algn="l">
              <a:spcBef>
                <a:spcPts val="0"/>
              </a:spcBef>
              <a:spcAft>
                <a:spcPts val="0"/>
              </a:spcAft>
              <a:buClr>
                <a:srgbClr val="1A1A1A"/>
              </a:buClr>
              <a:buSzPts val="1100"/>
              <a:buFont typeface="Times"/>
              <a:buAutoNum type="arabicParenR"/>
            </a:pPr>
            <a:r>
              <a:rPr lang="id">
                <a:solidFill>
                  <a:srgbClr val="1A1A1A"/>
                </a:solidFill>
                <a:latin typeface="Times"/>
                <a:ea typeface="Times"/>
                <a:cs typeface="Times"/>
                <a:sym typeface="Times"/>
              </a:rPr>
              <a:t>mencadangkan email di PC</a:t>
            </a:r>
            <a:endParaRPr>
              <a:solidFill>
                <a:srgbClr val="1A1A1A"/>
              </a:solidFill>
              <a:latin typeface="Times"/>
              <a:ea typeface="Times"/>
              <a:cs typeface="Times"/>
              <a:sym typeface="Times"/>
            </a:endParaRPr>
          </a:p>
        </p:txBody>
      </p:sp>
      <p:grpSp>
        <p:nvGrpSpPr>
          <p:cNvPr id="198" name="Google Shape;198;p22"/>
          <p:cNvGrpSpPr/>
          <p:nvPr/>
        </p:nvGrpSpPr>
        <p:grpSpPr>
          <a:xfrm>
            <a:off x="2833760" y="1272110"/>
            <a:ext cx="3461100" cy="2671532"/>
            <a:chOff x="3553042" y="1657806"/>
            <a:chExt cx="3461100" cy="2671532"/>
          </a:xfrm>
        </p:grpSpPr>
        <p:sp>
          <p:nvSpPr>
            <p:cNvPr id="199" name="Google Shape;199;p2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7" name="Google Shape;207;p22"/>
          <p:cNvPicPr preferRelativeResize="0"/>
          <p:nvPr/>
        </p:nvPicPr>
        <p:blipFill>
          <a:blip r:embed="rId3">
            <a:alphaModFix/>
          </a:blip>
          <a:stretch>
            <a:fillRect/>
          </a:stretch>
        </p:blipFill>
        <p:spPr>
          <a:xfrm>
            <a:off x="2833750" y="1289275"/>
            <a:ext cx="3461100" cy="199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idx="2" type="title"/>
          </p:nvPr>
        </p:nvSpPr>
        <p:spPr>
          <a:xfrm>
            <a:off x="1297500" y="459500"/>
            <a:ext cx="42138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Office Infopath</a:t>
            </a:r>
            <a:endParaRPr sz="3200"/>
          </a:p>
        </p:txBody>
      </p:sp>
      <p:sp>
        <p:nvSpPr>
          <p:cNvPr id="213" name="Google Shape;213;p23"/>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b="0" lang="id" sz="1200">
                <a:solidFill>
                  <a:srgbClr val="1A1A1A"/>
                </a:solidFill>
                <a:latin typeface="Times"/>
                <a:ea typeface="Times"/>
                <a:cs typeface="Times"/>
                <a:sym typeface="Times"/>
              </a:rPr>
              <a:t>Aplikasi untuk mengembangkan formulir entri data berbasis XML</a:t>
            </a:r>
            <a:endParaRPr b="0" sz="1200">
              <a:solidFill>
                <a:srgbClr val="1A1A1A"/>
              </a:solidFill>
              <a:latin typeface="Times"/>
              <a:ea typeface="Times"/>
              <a:cs typeface="Times"/>
              <a:sym typeface="Times"/>
            </a:endParaRPr>
          </a:p>
        </p:txBody>
      </p:sp>
      <p:sp>
        <p:nvSpPr>
          <p:cNvPr id="214" name="Google Shape;214;p23"/>
          <p:cNvSpPr txBox="1"/>
          <p:nvPr>
            <p:ph idx="1" type="body"/>
          </p:nvPr>
        </p:nvSpPr>
        <p:spPr>
          <a:xfrm>
            <a:off x="6451275" y="1924850"/>
            <a:ext cx="2304900" cy="2149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just">
              <a:spcBef>
                <a:spcPts val="120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merancang,mengisi,mengirimkan,dan mendistribusikan formulir elektronik dengan data yang lebih terstruktur</a:t>
            </a:r>
            <a:endParaRPr sz="1200">
              <a:solidFill>
                <a:srgbClr val="1A1A1A"/>
              </a:solidFill>
              <a:latin typeface="Times"/>
              <a:ea typeface="Times"/>
              <a:cs typeface="Times"/>
              <a:sym typeface="Times"/>
            </a:endParaRPr>
          </a:p>
          <a:p>
            <a:pPr indent="-304800" lvl="0" marL="457200" rtl="0" algn="just">
              <a:spcBef>
                <a:spcPts val="0"/>
              </a:spcBef>
              <a:spcAft>
                <a:spcPts val="0"/>
              </a:spcAft>
              <a:buClr>
                <a:srgbClr val="1A1A1A"/>
              </a:buClr>
              <a:buSzPts val="1200"/>
              <a:buFont typeface="Times"/>
              <a:buAutoNum type="arabicParenR"/>
            </a:pPr>
            <a:r>
              <a:rPr lang="id" sz="1200">
                <a:solidFill>
                  <a:srgbClr val="1A1A1A"/>
                </a:solidFill>
                <a:latin typeface="Times"/>
                <a:ea typeface="Times"/>
                <a:cs typeface="Times"/>
                <a:sym typeface="Times"/>
              </a:rPr>
              <a:t>mengolah data menggunakan pengolahan XML lainnya.</a:t>
            </a:r>
            <a:endParaRPr sz="1200">
              <a:solidFill>
                <a:srgbClr val="1A1A1A"/>
              </a:solidFill>
              <a:latin typeface="Times"/>
              <a:ea typeface="Times"/>
              <a:cs typeface="Times"/>
              <a:sym typeface="Times"/>
            </a:endParaRPr>
          </a:p>
        </p:txBody>
      </p:sp>
      <p:grpSp>
        <p:nvGrpSpPr>
          <p:cNvPr id="215" name="Google Shape;215;p23"/>
          <p:cNvGrpSpPr/>
          <p:nvPr/>
        </p:nvGrpSpPr>
        <p:grpSpPr>
          <a:xfrm>
            <a:off x="2833760" y="1272110"/>
            <a:ext cx="3461100" cy="2671532"/>
            <a:chOff x="3553042" y="1657806"/>
            <a:chExt cx="3461100" cy="2671532"/>
          </a:xfrm>
        </p:grpSpPr>
        <p:sp>
          <p:nvSpPr>
            <p:cNvPr id="216" name="Google Shape;216;p2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4" name="Google Shape;224;p23"/>
          <p:cNvPicPr preferRelativeResize="0"/>
          <p:nvPr/>
        </p:nvPicPr>
        <p:blipFill>
          <a:blip r:embed="rId3">
            <a:alphaModFix/>
          </a:blip>
          <a:stretch>
            <a:fillRect/>
          </a:stretch>
        </p:blipFill>
        <p:spPr>
          <a:xfrm>
            <a:off x="2833750" y="1272100"/>
            <a:ext cx="3461100" cy="201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4"/>
          <p:cNvSpPr txBox="1"/>
          <p:nvPr>
            <p:ph idx="2" type="title"/>
          </p:nvPr>
        </p:nvSpPr>
        <p:spPr>
          <a:xfrm>
            <a:off x="1297500" y="459500"/>
            <a:ext cx="37119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Office Visio</a:t>
            </a:r>
            <a:endParaRPr sz="3200"/>
          </a:p>
        </p:txBody>
      </p:sp>
      <p:sp>
        <p:nvSpPr>
          <p:cNvPr id="230" name="Google Shape;230;p24"/>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b="0" lang="id">
                <a:solidFill>
                  <a:srgbClr val="1A1A1A"/>
                </a:solidFill>
                <a:latin typeface="Times"/>
                <a:ea typeface="Times"/>
                <a:cs typeface="Times"/>
                <a:sym typeface="Times"/>
              </a:rPr>
              <a:t>Aplikasi ini digunakan untuk pembuatan flowchart dan diagram</a:t>
            </a:r>
            <a:endParaRPr b="0">
              <a:solidFill>
                <a:srgbClr val="1A1A1A"/>
              </a:solidFill>
              <a:latin typeface="Times"/>
              <a:ea typeface="Times"/>
              <a:cs typeface="Times"/>
              <a:sym typeface="Times"/>
            </a:endParaRPr>
          </a:p>
        </p:txBody>
      </p:sp>
      <p:sp>
        <p:nvSpPr>
          <p:cNvPr id="231" name="Google Shape;231;p24"/>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solidFill>
                  <a:srgbClr val="1A1A1A"/>
                </a:solidFill>
                <a:latin typeface="Times"/>
                <a:ea typeface="Times"/>
                <a:cs typeface="Times"/>
                <a:sym typeface="Times"/>
              </a:rPr>
              <a:t>Fungsinya:</a:t>
            </a:r>
            <a:endParaRPr>
              <a:solidFill>
                <a:srgbClr val="1A1A1A"/>
              </a:solidFill>
              <a:latin typeface="Times"/>
              <a:ea typeface="Times"/>
              <a:cs typeface="Times"/>
              <a:sym typeface="Times"/>
            </a:endParaRPr>
          </a:p>
          <a:p>
            <a:pPr indent="-298450" lvl="0" marL="457200" rtl="0" algn="l">
              <a:spcBef>
                <a:spcPts val="1200"/>
              </a:spcBef>
              <a:spcAft>
                <a:spcPts val="0"/>
              </a:spcAft>
              <a:buClr>
                <a:srgbClr val="1A1A1A"/>
              </a:buClr>
              <a:buSzPts val="1100"/>
              <a:buFont typeface="Times"/>
              <a:buChar char="●"/>
            </a:pPr>
            <a:r>
              <a:rPr lang="id">
                <a:solidFill>
                  <a:srgbClr val="1A1A1A"/>
                </a:solidFill>
                <a:latin typeface="Times"/>
                <a:ea typeface="Times"/>
                <a:cs typeface="Times"/>
                <a:sym typeface="Times"/>
              </a:rPr>
              <a:t>Membuat berbagai macam diagram dan skema jaringan</a:t>
            </a:r>
            <a:endParaRPr>
              <a:solidFill>
                <a:srgbClr val="1A1A1A"/>
              </a:solidFill>
              <a:latin typeface="Times"/>
              <a:ea typeface="Times"/>
              <a:cs typeface="Times"/>
              <a:sym typeface="Times"/>
            </a:endParaRPr>
          </a:p>
        </p:txBody>
      </p:sp>
      <p:grpSp>
        <p:nvGrpSpPr>
          <p:cNvPr id="232" name="Google Shape;232;p24"/>
          <p:cNvGrpSpPr/>
          <p:nvPr/>
        </p:nvGrpSpPr>
        <p:grpSpPr>
          <a:xfrm>
            <a:off x="2833760" y="1272110"/>
            <a:ext cx="3461100" cy="2671532"/>
            <a:chOff x="3553042" y="1657806"/>
            <a:chExt cx="3461100" cy="2671532"/>
          </a:xfrm>
        </p:grpSpPr>
        <p:sp>
          <p:nvSpPr>
            <p:cNvPr id="233" name="Google Shape;233;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1" name="Google Shape;241;p24"/>
          <p:cNvPicPr preferRelativeResize="0"/>
          <p:nvPr/>
        </p:nvPicPr>
        <p:blipFill>
          <a:blip r:embed="rId3">
            <a:alphaModFix/>
          </a:blip>
          <a:stretch>
            <a:fillRect/>
          </a:stretch>
        </p:blipFill>
        <p:spPr>
          <a:xfrm>
            <a:off x="2833750" y="1272100"/>
            <a:ext cx="3479200" cy="2013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5"/>
          <p:cNvSpPr txBox="1"/>
          <p:nvPr>
            <p:ph idx="2" type="title"/>
          </p:nvPr>
        </p:nvSpPr>
        <p:spPr>
          <a:xfrm>
            <a:off x="1297500" y="459500"/>
            <a:ext cx="3326400" cy="510900"/>
          </a:xfrm>
          <a:prstGeom prst="rect">
            <a:avLst/>
          </a:prstGeom>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id" sz="3200"/>
              <a:t>Microsoft Front Page </a:t>
            </a:r>
            <a:endParaRPr sz="3200"/>
          </a:p>
        </p:txBody>
      </p:sp>
      <p:sp>
        <p:nvSpPr>
          <p:cNvPr id="247" name="Google Shape;247;p2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304800" marR="304800" rtl="0" algn="l">
              <a:lnSpc>
                <a:spcPct val="135000"/>
              </a:lnSpc>
              <a:spcBef>
                <a:spcPts val="0"/>
              </a:spcBef>
              <a:spcAft>
                <a:spcPts val="1900"/>
              </a:spcAft>
              <a:buNone/>
            </a:pPr>
            <a:r>
              <a:rPr b="0" lang="id" sz="1200">
                <a:solidFill>
                  <a:srgbClr val="000000"/>
                </a:solidFill>
                <a:highlight>
                  <a:srgbClr val="FFFFFF"/>
                </a:highlight>
                <a:latin typeface="Times"/>
                <a:ea typeface="Times"/>
                <a:cs typeface="Times"/>
                <a:sym typeface="Times"/>
              </a:rPr>
              <a:t>Microsoft front page menjadi bagian dari microsoft office dari tahun 1997 hingga 2003,</a:t>
            </a:r>
            <a:endParaRPr b="0" sz="1200">
              <a:solidFill>
                <a:srgbClr val="000000"/>
              </a:solidFill>
              <a:highlight>
                <a:srgbClr val="FFFFFF"/>
              </a:highlight>
              <a:latin typeface="Times"/>
              <a:ea typeface="Times"/>
              <a:cs typeface="Times"/>
              <a:sym typeface="Times"/>
            </a:endParaRPr>
          </a:p>
        </p:txBody>
      </p:sp>
      <p:sp>
        <p:nvSpPr>
          <p:cNvPr id="248" name="Google Shape;248;p2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sz="1200">
                <a:solidFill>
                  <a:srgbClr val="1A1A1A"/>
                </a:solidFill>
                <a:latin typeface="Times"/>
                <a:ea typeface="Times"/>
                <a:cs typeface="Times"/>
                <a:sym typeface="Times"/>
              </a:rPr>
              <a:t>Fungsinya:</a:t>
            </a:r>
            <a:endParaRPr sz="1200">
              <a:solidFill>
                <a:srgbClr val="1A1A1A"/>
              </a:solidFill>
              <a:latin typeface="Times"/>
              <a:ea typeface="Times"/>
              <a:cs typeface="Times"/>
              <a:sym typeface="Times"/>
            </a:endParaRPr>
          </a:p>
          <a:p>
            <a:pPr indent="-304800" lvl="0" marL="457200" rtl="0" algn="l">
              <a:spcBef>
                <a:spcPts val="1200"/>
              </a:spcBef>
              <a:spcAft>
                <a:spcPts val="0"/>
              </a:spcAft>
              <a:buClr>
                <a:srgbClr val="1A1A1A"/>
              </a:buClr>
              <a:buSzPts val="1200"/>
              <a:buFont typeface="Times"/>
              <a:buChar char="●"/>
            </a:pPr>
            <a:r>
              <a:rPr lang="id" sz="1200">
                <a:solidFill>
                  <a:srgbClr val="1A1A1A"/>
                </a:solidFill>
                <a:highlight>
                  <a:srgbClr val="FFFFFF"/>
                </a:highlight>
                <a:latin typeface="Times"/>
                <a:ea typeface="Times"/>
                <a:cs typeface="Times"/>
                <a:sym typeface="Times"/>
              </a:rPr>
              <a:t>Untuk administrasi website dengan template HTML yang menggunakan basis WYG.</a:t>
            </a:r>
            <a:endParaRPr sz="1200">
              <a:solidFill>
                <a:srgbClr val="1A1A1A"/>
              </a:solidFill>
              <a:latin typeface="Times"/>
              <a:ea typeface="Times"/>
              <a:cs typeface="Times"/>
              <a:sym typeface="Times"/>
            </a:endParaRPr>
          </a:p>
        </p:txBody>
      </p:sp>
      <p:grpSp>
        <p:nvGrpSpPr>
          <p:cNvPr id="249" name="Google Shape;249;p25"/>
          <p:cNvGrpSpPr/>
          <p:nvPr/>
        </p:nvGrpSpPr>
        <p:grpSpPr>
          <a:xfrm>
            <a:off x="2833760" y="1272110"/>
            <a:ext cx="3461100" cy="2671532"/>
            <a:chOff x="3553042" y="1657806"/>
            <a:chExt cx="3461100" cy="2671532"/>
          </a:xfrm>
        </p:grpSpPr>
        <p:sp>
          <p:nvSpPr>
            <p:cNvPr id="250" name="Google Shape;250;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8" name="Google Shape;258;p25"/>
          <p:cNvPicPr preferRelativeResize="0"/>
          <p:nvPr/>
        </p:nvPicPr>
        <p:blipFill>
          <a:blip r:embed="rId3">
            <a:alphaModFix/>
          </a:blip>
          <a:stretch>
            <a:fillRect/>
          </a:stretch>
        </p:blipFill>
        <p:spPr>
          <a:xfrm>
            <a:off x="2833750" y="1272100"/>
            <a:ext cx="3461100" cy="2022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